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Open Sans Light" charset="1" panose="020B0306030504020204"/>
      <p:regular r:id="rId16"/>
    </p:embeddedFont>
    <p:embeddedFont>
      <p:font typeface="Open Sans Light Bold" charset="1" panose="020B0806030504020204"/>
      <p:regular r:id="rId17"/>
    </p:embeddedFont>
    <p:embeddedFont>
      <p:font typeface="Open Sans Light Italics" charset="1" panose="020B0306030504020204"/>
      <p:regular r:id="rId18"/>
    </p:embeddedFont>
    <p:embeddedFont>
      <p:font typeface="Open Sans Light Bold Italics" charset="1" panose="020B080603050402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notesSlides/notesSlide2.xml" Type="http://schemas.openxmlformats.org/officeDocument/2006/relationships/notesSlide"/><Relationship Id="rId48" Target="notesSlides/notesSlide3.xml" Type="http://schemas.openxmlformats.org/officeDocument/2006/relationships/notesSlide"/><Relationship Id="rId49" Target="notesSlides/notesSlide4.xml" Type="http://schemas.openxmlformats.org/officeDocument/2006/relationships/notesSlide"/><Relationship Id="rId5" Target="tableStyles.xml" Type="http://schemas.openxmlformats.org/officeDocument/2006/relationships/tableStyles"/><Relationship Id="rId50" Target="notesSlides/notesSlide5.xml" Type="http://schemas.openxmlformats.org/officeDocument/2006/relationships/notesSlide"/><Relationship Id="rId51" Target="notesSlides/notesSlide6.xml" Type="http://schemas.openxmlformats.org/officeDocument/2006/relationships/notesSlide"/><Relationship Id="rId52" Target="notesSlides/notesSlide7.xml" Type="http://schemas.openxmlformats.org/officeDocument/2006/relationships/notesSlide"/><Relationship Id="rId53" Target="notesSlides/notesSlide8.xml" Type="http://schemas.openxmlformats.org/officeDocument/2006/relationships/notesSlide"/><Relationship Id="rId54" Target="notesSlides/notesSlide9.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Hasil studi literatur yang telah dilakukan kemudian digunakan sebagai referensi desain untuk perancangan sistem. Desain akuisisi meliputi desain cetakan beton, modul elektronik, dan program cloud. Beton diletakkan pada cetakan besi 1cm yang terbuka bagian atasnya. Cetakan ini dilapisi insulasi sterofoam untuk mencegah perpinahan panas hidrasi beton ke lingkungan. Proses penyusutan diukur oleh digital caliper yang diletakkan secara vertikal dan ujungnya tercelup dalam beton. Hal yang sama juga dilakukan untuk mengukur suhu hidrasi, yakni menggunakan thermocouple type k. keluaran dari kedua sensor ini kemudian dikalkulasi oleh mikrokontroller ESP32 sehingga mendapat nilai Panjang susut dan temperature hidrasi. Dua besaran ini akan disimpan dalam micro sd sebagai backup sekaligus dikirim ke cloud sebagai real time monitoring.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record yang telah telah masuk kedalam cloud nantinya akan dikomputasi sehingga diperoleh maturity index. nilai dari record temperature nantinya diolah sesuai prosedur pada ASTM C 1074 untuk memperoleh grafik hubungan kuat tekan terhadap usia beton.  nilai dari record susut nantinya disajikan dalam grafik untuk mengetahui perubahan volume akibat panas. perubahan volume ini secara tidak langsung mempengaruhi kuat tekan beton.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Pada slide ini kami tunjukkan desain atau visualisasi 3D final sistem akuisisi, desain inilah yang kami jadikan sebagai acuan perancangan dan pembuatan sistem. Pada desain juga terlihat jelas terdapat cetakan beton, panel box dan alat pengukur, dimana alat pengukur sendiri meliputi thermocouple sebagai pengukur suhu dan digital caliper sebagai pengukur susut beton.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Berikut merupakan grafik perbandingan hasil pengukuran suhu pada prototype dibanding temperature kalibrator yokogawa CA71.</a:t>
            </a:r>
          </a:p>
          <a:p>
            <a:r>
              <a:rPr lang="en-US"/>
              <a:t>pada termokopel kami dengan panjang 15 cm diperoleh nilai rata-rata error sebesar 1,5375 derajat celcius.</a:t>
            </a:r>
          </a:p>
          <a:p>
            <a:r>
              <a:rPr lang="en-US"/>
              <a:t>kedua grafik tersebut terlihat bahwa termokopel berada dalam batas toleransi yang diinginkan yaitu berada standar error yang diperbolehkan &lt; 5 derajat celcius dan dapat mengukur suhu secara linier. selain itu, untuk panjang susut oleh digital caliper masih memiliki error diatas range yang diperbolehkan, yakni 252um, seharusnya memenuhi standar 10um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Alat ini sangat mudah digunakan. Sebelum memulainya, pengguna harus mengisi cetakan dengan campuran beton dan diikuti pemasangan instrument pengukur, yakni digital caliper dan thermocouple hingga terbenam dalam adonan. Hubungkan konektor instrument pada terminal box module dan adaptor power ke jack inlet supply. Nyalakan hotspot seluler sesuai SSID dan password yang telah ditentukan. Untuk mulai mengukur, tekan tombol power dan tunggu hingga LCD display menampilkan nilai Panjang susut dan temperature hidrasi.  pada saat yang bersamaan, data yang dikirim oleh mikrokontroller akan masuk kedalam database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tersebut dapat diakses melalui website hidrasi beton ewatery tech. pengguna dapat masuk menggunakan username dan password yang sudah tersedia. pada website terdapat menu dashboard yang menampilkan hasil pengukuran terkini dan grafik histori pengukuran. selain itu terdapat menu data pengukuran yang menunjukkan data pengukuran dalam bentuk tabel yang dapat didowload dalam bentuk csv. kuat tekan pada beton diprediksi pada menu prediksi dengan pengguna memasukkan beberapa parameter tambahan. hasil prediksi tersebut nantinya berupa grafik kuat tekan terhadap usia beton.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Dalam proposal PKM yang telah kami ajukan sebelumnya, kami menargetkan 4 luaran, yakni prototype inovasi sistem akuisisi, laporan kemajuan, laporan akhir dan artikel ilmiah. Saat saat ini, progres pekerjaan kami untuk mencapai 4 luaran tersebut berjalan sesuai perencanaan yang dibuat, dimana persentase progresnya adalah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Dengan progres sedemikian rupa, adapun rencana timeline yang akan kami lakukan setelah ini, yakni ...</a:t>
            </a:r>
          </a:p>
          <a:p>
            <a:r>
              <a:rPr lang="en-US"/>
              <a:t/>
            </a:r>
          </a:p>
          <a:p>
            <a:r>
              <a:rPr lang="en-US"/>
              <a:t>Adapun kamu juga telah melakukan analisis terkait inovasi ini, dimana kami memetakan bahwa inovasi kami ini memiliki potensi untuk dilakukan ... (TKT dan TKDN)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Selanjutnya adalah laporan penggunaan dana PKM tim kami, dimana kami telah menerima dana dari DIKTI dan PT sebesar 5 juta 910 ribu rupiah, dan kami telah menggunakan dana tersebut untuk kebutuhan pembuatan luaran sebesar 3 juta 220 ribu 96 rupiah, atau sebesar 54,48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5.jpe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4.jpeg" Type="http://schemas.openxmlformats.org/officeDocument/2006/relationships/image"/><Relationship Id="rId4" Target="../media/image35.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6.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7.jpeg" Type="http://schemas.openxmlformats.org/officeDocument/2006/relationships/image"/><Relationship Id="rId5" Target="../media/image38.jpeg" Type="http://schemas.openxmlformats.org/officeDocument/2006/relationships/image"/><Relationship Id="rId6" Target="../media/image39.jpeg" Type="http://schemas.openxmlformats.org/officeDocument/2006/relationships/image"/><Relationship Id="rId7" Target="../media/image40.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0.jpe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 Id="rId7" Target="../media/image3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jpeg" Type="http://schemas.openxmlformats.org/officeDocument/2006/relationships/image"/><Relationship Id="rId8"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9.pn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9"/>
        </a:solidFill>
      </p:bgPr>
    </p:bg>
    <p:spTree>
      <p:nvGrpSpPr>
        <p:cNvPr id="1" name=""/>
        <p:cNvGrpSpPr/>
        <p:nvPr/>
      </p:nvGrpSpPr>
      <p:grpSpPr>
        <a:xfrm>
          <a:off x="0" y="0"/>
          <a:ext cx="0" cy="0"/>
          <a:chOff x="0" y="0"/>
          <a:chExt cx="0" cy="0"/>
        </a:xfrm>
      </p:grpSpPr>
      <p:grpSp>
        <p:nvGrpSpPr>
          <p:cNvPr name="Group 2" id="2"/>
          <p:cNvGrpSpPr/>
          <p:nvPr/>
        </p:nvGrpSpPr>
        <p:grpSpPr>
          <a:xfrm rot="0">
            <a:off x="8754495" y="576696"/>
            <a:ext cx="9533505" cy="1451532"/>
            <a:chOff x="0" y="0"/>
            <a:chExt cx="2510882" cy="382297"/>
          </a:xfrm>
        </p:grpSpPr>
        <p:sp>
          <p:nvSpPr>
            <p:cNvPr name="Freeform 3" id="3"/>
            <p:cNvSpPr/>
            <p:nvPr/>
          </p:nvSpPr>
          <p:spPr>
            <a:xfrm flipH="false" flipV="false" rot="0">
              <a:off x="0" y="0"/>
              <a:ext cx="2510882" cy="382297"/>
            </a:xfrm>
            <a:custGeom>
              <a:avLst/>
              <a:gdLst/>
              <a:ahLst/>
              <a:cxnLst/>
              <a:rect r="r" b="b" t="t" l="l"/>
              <a:pathLst>
                <a:path h="382297" w="2510882">
                  <a:moveTo>
                    <a:pt x="0" y="0"/>
                  </a:moveTo>
                  <a:lnTo>
                    <a:pt x="2510882" y="0"/>
                  </a:lnTo>
                  <a:lnTo>
                    <a:pt x="2510882" y="382297"/>
                  </a:lnTo>
                  <a:lnTo>
                    <a:pt x="0" y="382297"/>
                  </a:lnTo>
                  <a:close/>
                </a:path>
              </a:pathLst>
            </a:custGeom>
            <a:solidFill>
              <a:srgbClr val="F8FBF8"/>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87"/>
                </a:lnSpc>
              </a:pPr>
            </a:p>
          </p:txBody>
        </p:sp>
      </p:grpSp>
      <p:sp>
        <p:nvSpPr>
          <p:cNvPr name="AutoShape 5" id="5"/>
          <p:cNvSpPr/>
          <p:nvPr/>
        </p:nvSpPr>
        <p:spPr>
          <a:xfrm rot="2700000">
            <a:off x="-3860984" y="804353"/>
            <a:ext cx="20979784" cy="13680140"/>
          </a:xfrm>
          <a:prstGeom prst="rect">
            <a:avLst/>
          </a:prstGeom>
          <a:solidFill>
            <a:srgbClr val="342D47">
              <a:alpha val="14902"/>
            </a:srgbClr>
          </a:solidFill>
        </p:spPr>
      </p:sp>
      <p:sp>
        <p:nvSpPr>
          <p:cNvPr name="AutoShape 6" id="6"/>
          <p:cNvSpPr/>
          <p:nvPr/>
        </p:nvSpPr>
        <p:spPr>
          <a:xfrm rot="2700000">
            <a:off x="-1543070" y="-927820"/>
            <a:ext cx="16230600" cy="33751"/>
          </a:xfrm>
          <a:prstGeom prst="rect">
            <a:avLst/>
          </a:prstGeom>
          <a:solidFill>
            <a:srgbClr val="F8FBF8"/>
          </a:solidFill>
        </p:spPr>
      </p:sp>
      <p:sp>
        <p:nvSpPr>
          <p:cNvPr name="Freeform 7" id="7"/>
          <p:cNvSpPr/>
          <p:nvPr/>
        </p:nvSpPr>
        <p:spPr>
          <a:xfrm flipH="false" flipV="false" rot="0">
            <a:off x="11440224" y="624321"/>
            <a:ext cx="3235956" cy="1403907"/>
          </a:xfrm>
          <a:custGeom>
            <a:avLst/>
            <a:gdLst/>
            <a:ahLst/>
            <a:cxnLst/>
            <a:rect r="r" b="b" t="t" l="l"/>
            <a:pathLst>
              <a:path h="1403907" w="3235956">
                <a:moveTo>
                  <a:pt x="0" y="0"/>
                </a:moveTo>
                <a:lnTo>
                  <a:pt x="3235956" y="0"/>
                </a:lnTo>
                <a:lnTo>
                  <a:pt x="3235956" y="1403907"/>
                </a:lnTo>
                <a:lnTo>
                  <a:pt x="0" y="1403907"/>
                </a:lnTo>
                <a:lnTo>
                  <a:pt x="0" y="0"/>
                </a:lnTo>
                <a:close/>
              </a:path>
            </a:pathLst>
          </a:custGeom>
          <a:blipFill>
            <a:blip r:embed="rId2"/>
            <a:stretch>
              <a:fillRect l="0" t="0" r="0" b="0"/>
            </a:stretch>
          </a:blipFill>
        </p:spPr>
      </p:sp>
      <p:sp>
        <p:nvSpPr>
          <p:cNvPr name="Freeform 8" id="8"/>
          <p:cNvSpPr/>
          <p:nvPr/>
        </p:nvSpPr>
        <p:spPr>
          <a:xfrm flipH="false" flipV="false" rot="0">
            <a:off x="14483104" y="745379"/>
            <a:ext cx="3163558" cy="1121829"/>
          </a:xfrm>
          <a:custGeom>
            <a:avLst/>
            <a:gdLst/>
            <a:ahLst/>
            <a:cxnLst/>
            <a:rect r="r" b="b" t="t" l="l"/>
            <a:pathLst>
              <a:path h="1121829" w="3163558">
                <a:moveTo>
                  <a:pt x="0" y="0"/>
                </a:moveTo>
                <a:lnTo>
                  <a:pt x="3163558" y="0"/>
                </a:lnTo>
                <a:lnTo>
                  <a:pt x="3163558" y="1121829"/>
                </a:lnTo>
                <a:lnTo>
                  <a:pt x="0" y="1121829"/>
                </a:lnTo>
                <a:lnTo>
                  <a:pt x="0" y="0"/>
                </a:lnTo>
                <a:close/>
              </a:path>
            </a:pathLst>
          </a:custGeom>
          <a:blipFill>
            <a:blip r:embed="rId3"/>
            <a:stretch>
              <a:fillRect l="0" t="0" r="0" b="0"/>
            </a:stretch>
          </a:blipFill>
        </p:spPr>
      </p:sp>
      <p:sp>
        <p:nvSpPr>
          <p:cNvPr name="TextBox 9" id="9"/>
          <p:cNvSpPr txBox="true"/>
          <p:nvPr/>
        </p:nvSpPr>
        <p:spPr>
          <a:xfrm rot="0">
            <a:off x="1028700" y="785572"/>
            <a:ext cx="6303534" cy="976630"/>
          </a:xfrm>
          <a:prstGeom prst="rect">
            <a:avLst/>
          </a:prstGeom>
        </p:spPr>
        <p:txBody>
          <a:bodyPr anchor="t" rtlCol="false" tIns="0" lIns="0" bIns="0" rIns="0">
            <a:spAutoFit/>
          </a:bodyPr>
          <a:lstStyle/>
          <a:p>
            <a:pPr>
              <a:lnSpc>
                <a:spcPts val="3920"/>
              </a:lnSpc>
            </a:pPr>
            <a:r>
              <a:rPr lang="en-US" sz="2800" spc="308">
                <a:solidFill>
                  <a:srgbClr val="000000"/>
                </a:solidFill>
                <a:latin typeface="Montserrat Classic"/>
              </a:rPr>
              <a:t>PROGRAM KREATIVITAS MAHASISWA (PKM - KC) </a:t>
            </a:r>
          </a:p>
        </p:txBody>
      </p:sp>
      <p:sp>
        <p:nvSpPr>
          <p:cNvPr name="TextBox 10" id="10"/>
          <p:cNvSpPr txBox="true"/>
          <p:nvPr/>
        </p:nvSpPr>
        <p:spPr>
          <a:xfrm rot="0">
            <a:off x="1028700" y="4755171"/>
            <a:ext cx="12982127" cy="2958862"/>
          </a:xfrm>
          <a:prstGeom prst="rect">
            <a:avLst/>
          </a:prstGeom>
        </p:spPr>
        <p:txBody>
          <a:bodyPr anchor="t" rtlCol="false" tIns="0" lIns="0" bIns="0" rIns="0">
            <a:spAutoFit/>
          </a:bodyPr>
          <a:lstStyle/>
          <a:p>
            <a:pPr>
              <a:lnSpc>
                <a:spcPts val="5833"/>
              </a:lnSpc>
            </a:pPr>
            <a:r>
              <a:rPr lang="en-US" sz="5401" spc="378">
                <a:solidFill>
                  <a:srgbClr val="000000"/>
                </a:solidFill>
                <a:latin typeface="Montserrat Classic Bold"/>
              </a:rPr>
              <a:t>SISTEM AKUISISI DATA BERBASIS WIRELESS UNTUK EVALUASI EFEK PANAS HIDRASI BETON PADA UMUR AWAL</a:t>
            </a:r>
          </a:p>
        </p:txBody>
      </p:sp>
      <p:sp>
        <p:nvSpPr>
          <p:cNvPr name="TextBox 11" id="11"/>
          <p:cNvSpPr txBox="true"/>
          <p:nvPr/>
        </p:nvSpPr>
        <p:spPr>
          <a:xfrm rot="0">
            <a:off x="1028700" y="8453120"/>
            <a:ext cx="9889945" cy="976630"/>
          </a:xfrm>
          <a:prstGeom prst="rect">
            <a:avLst/>
          </a:prstGeom>
        </p:spPr>
        <p:txBody>
          <a:bodyPr anchor="t" rtlCol="false" tIns="0" lIns="0" bIns="0" rIns="0">
            <a:spAutoFit/>
          </a:bodyPr>
          <a:lstStyle/>
          <a:p>
            <a:pPr>
              <a:lnSpc>
                <a:spcPts val="3920"/>
              </a:lnSpc>
            </a:pPr>
            <a:r>
              <a:rPr lang="en-US" sz="2800" spc="308">
                <a:solidFill>
                  <a:srgbClr val="000000"/>
                </a:solidFill>
                <a:latin typeface="Montserrat Classic"/>
              </a:rPr>
              <a:t>INSTITUT TEKNOLOGI SEPULUH NOPEMBER</a:t>
            </a:r>
          </a:p>
          <a:p>
            <a:pPr>
              <a:lnSpc>
                <a:spcPts val="3920"/>
              </a:lnSpc>
            </a:pPr>
            <a:r>
              <a:rPr lang="en-US" sz="2800" spc="308">
                <a:solidFill>
                  <a:srgbClr val="000000"/>
                </a:solidFill>
                <a:latin typeface="Montserrat Classic"/>
              </a:rPr>
              <a:t>SURABAYA</a:t>
            </a:r>
          </a:p>
        </p:txBody>
      </p:sp>
      <p:sp>
        <p:nvSpPr>
          <p:cNvPr name="TextBox 12" id="12"/>
          <p:cNvSpPr txBox="true"/>
          <p:nvPr/>
        </p:nvSpPr>
        <p:spPr>
          <a:xfrm rot="0">
            <a:off x="12758237" y="8997950"/>
            <a:ext cx="4443913" cy="431800"/>
          </a:xfrm>
          <a:prstGeom prst="rect">
            <a:avLst/>
          </a:prstGeom>
        </p:spPr>
        <p:txBody>
          <a:bodyPr anchor="t" rtlCol="false" tIns="0" lIns="0" bIns="0" rIns="0">
            <a:spAutoFit/>
          </a:bodyPr>
          <a:lstStyle/>
          <a:p>
            <a:pPr algn="r">
              <a:lnSpc>
                <a:spcPts val="3500"/>
              </a:lnSpc>
            </a:pPr>
            <a:r>
              <a:rPr lang="en-US" sz="2500" spc="275">
                <a:solidFill>
                  <a:srgbClr val="000000"/>
                </a:solidFill>
                <a:latin typeface="Montserrat Classic"/>
              </a:rPr>
              <a:t>14 SEPTEMBER 2022</a:t>
            </a:r>
          </a:p>
        </p:txBody>
      </p:sp>
      <p:sp>
        <p:nvSpPr>
          <p:cNvPr name="AutoShape 13" id="13"/>
          <p:cNvSpPr/>
          <p:nvPr/>
        </p:nvSpPr>
        <p:spPr>
          <a:xfrm rot="2700000">
            <a:off x="-1326454" y="-927820"/>
            <a:ext cx="16230600" cy="33751"/>
          </a:xfrm>
          <a:prstGeom prst="rect">
            <a:avLst/>
          </a:prstGeom>
          <a:solidFill>
            <a:srgbClr val="F8FBF8"/>
          </a:solidFill>
        </p:spPr>
      </p:sp>
      <p:sp>
        <p:nvSpPr>
          <p:cNvPr name="AutoShape 14" id="14"/>
          <p:cNvSpPr/>
          <p:nvPr/>
        </p:nvSpPr>
        <p:spPr>
          <a:xfrm rot="2700000">
            <a:off x="-1390670" y="-775420"/>
            <a:ext cx="16230600" cy="33751"/>
          </a:xfrm>
          <a:prstGeom prst="rect">
            <a:avLst/>
          </a:prstGeom>
          <a:solidFill>
            <a:srgbClr val="F8FBF8"/>
          </a:solidFill>
        </p:spPr>
      </p:sp>
      <p:sp>
        <p:nvSpPr>
          <p:cNvPr name="AutoShape 15" id="15"/>
          <p:cNvSpPr/>
          <p:nvPr/>
        </p:nvSpPr>
        <p:spPr>
          <a:xfrm rot="2700000">
            <a:off x="-1174054" y="-775420"/>
            <a:ext cx="16230600" cy="33751"/>
          </a:xfrm>
          <a:prstGeom prst="rect">
            <a:avLst/>
          </a:prstGeom>
          <a:solidFill>
            <a:srgbClr val="F8FBF8"/>
          </a:solid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BF8"/>
        </a:solidFill>
      </p:bgPr>
    </p:bg>
    <p:spTree>
      <p:nvGrpSpPr>
        <p:cNvPr id="1" name=""/>
        <p:cNvGrpSpPr/>
        <p:nvPr/>
      </p:nvGrpSpPr>
      <p:grpSpPr>
        <a:xfrm>
          <a:off x="0" y="0"/>
          <a:ext cx="0" cy="0"/>
          <a:chOff x="0" y="0"/>
          <a:chExt cx="0" cy="0"/>
        </a:xfrm>
      </p:grpSpPr>
      <p:grpSp>
        <p:nvGrpSpPr>
          <p:cNvPr name="Group 2" id="2"/>
          <p:cNvGrpSpPr/>
          <p:nvPr/>
        </p:nvGrpSpPr>
        <p:grpSpPr>
          <a:xfrm rot="-10800000">
            <a:off x="8032538" y="0"/>
            <a:ext cx="10416296" cy="10399630"/>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42D47">
                <a:alpha val="9804"/>
              </a:srgbClr>
            </a:solidFill>
          </p:spPr>
        </p:sp>
      </p:grpSp>
      <p:grpSp>
        <p:nvGrpSpPr>
          <p:cNvPr name="Group 4" id="4"/>
          <p:cNvGrpSpPr/>
          <p:nvPr/>
        </p:nvGrpSpPr>
        <p:grpSpPr>
          <a:xfrm rot="5400000">
            <a:off x="1028128" y="1325518"/>
            <a:ext cx="714672" cy="713529"/>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sp>
        <p:nvSpPr>
          <p:cNvPr name="AutoShape 6" id="6"/>
          <p:cNvSpPr/>
          <p:nvPr/>
        </p:nvSpPr>
        <p:spPr>
          <a:xfrm rot="-8100000">
            <a:off x="6608945" y="-329983"/>
            <a:ext cx="5610063" cy="33751"/>
          </a:xfrm>
          <a:prstGeom prst="rect">
            <a:avLst/>
          </a:prstGeom>
          <a:solidFill>
            <a:srgbClr val="342D47"/>
          </a:solidFill>
        </p:spPr>
      </p:sp>
      <p:sp>
        <p:nvSpPr>
          <p:cNvPr name="AutoShape 7" id="7"/>
          <p:cNvSpPr/>
          <p:nvPr/>
        </p:nvSpPr>
        <p:spPr>
          <a:xfrm rot="-8100000">
            <a:off x="14762745" y="10940567"/>
            <a:ext cx="5610063" cy="33751"/>
          </a:xfrm>
          <a:prstGeom prst="rect">
            <a:avLst/>
          </a:prstGeom>
          <a:solidFill>
            <a:srgbClr val="342D47"/>
          </a:solidFill>
        </p:spPr>
      </p:sp>
      <p:sp>
        <p:nvSpPr>
          <p:cNvPr name="Freeform 8" id="8"/>
          <p:cNvSpPr/>
          <p:nvPr/>
        </p:nvSpPr>
        <p:spPr>
          <a:xfrm flipH="false" flipV="false" rot="0">
            <a:off x="13174426" y="5194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3"/>
            <a:stretch>
              <a:fillRect l="0" t="0" r="0" b="0"/>
            </a:stretch>
          </a:blipFill>
        </p:spPr>
      </p:sp>
      <p:sp>
        <p:nvSpPr>
          <p:cNvPr name="Freeform 9" id="9"/>
          <p:cNvSpPr/>
          <p:nvPr/>
        </p:nvSpPr>
        <p:spPr>
          <a:xfrm flipH="false" flipV="false" rot="0">
            <a:off x="15382012" y="6072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4"/>
            <a:stretch>
              <a:fillRect l="0" t="0" r="0" b="0"/>
            </a:stretch>
          </a:blipFill>
        </p:spPr>
      </p:sp>
      <p:sp>
        <p:nvSpPr>
          <p:cNvPr name="Freeform 10" id="10"/>
          <p:cNvSpPr/>
          <p:nvPr/>
        </p:nvSpPr>
        <p:spPr>
          <a:xfrm flipH="false" flipV="false" rot="0">
            <a:off x="927275" y="642728"/>
            <a:ext cx="6974897" cy="4207228"/>
          </a:xfrm>
          <a:custGeom>
            <a:avLst/>
            <a:gdLst/>
            <a:ahLst/>
            <a:cxnLst/>
            <a:rect r="r" b="b" t="t" l="l"/>
            <a:pathLst>
              <a:path h="4207228" w="6974897">
                <a:moveTo>
                  <a:pt x="0" y="0"/>
                </a:moveTo>
                <a:lnTo>
                  <a:pt x="6974897" y="0"/>
                </a:lnTo>
                <a:lnTo>
                  <a:pt x="6974897" y="4207228"/>
                </a:lnTo>
                <a:lnTo>
                  <a:pt x="0" y="4207228"/>
                </a:lnTo>
                <a:lnTo>
                  <a:pt x="0" y="0"/>
                </a:lnTo>
                <a:close/>
              </a:path>
            </a:pathLst>
          </a:custGeom>
          <a:blipFill>
            <a:blip r:embed="rId5"/>
            <a:stretch>
              <a:fillRect l="0" t="0" r="0" b="0"/>
            </a:stretch>
          </a:blipFill>
        </p:spPr>
      </p:sp>
      <p:sp>
        <p:nvSpPr>
          <p:cNvPr name="Freeform 11" id="11"/>
          <p:cNvSpPr/>
          <p:nvPr/>
        </p:nvSpPr>
        <p:spPr>
          <a:xfrm flipH="false" flipV="false" rot="0">
            <a:off x="796909" y="5279772"/>
            <a:ext cx="7235628" cy="4364500"/>
          </a:xfrm>
          <a:custGeom>
            <a:avLst/>
            <a:gdLst/>
            <a:ahLst/>
            <a:cxnLst/>
            <a:rect r="r" b="b" t="t" l="l"/>
            <a:pathLst>
              <a:path h="4364500" w="7235628">
                <a:moveTo>
                  <a:pt x="0" y="0"/>
                </a:moveTo>
                <a:lnTo>
                  <a:pt x="7235629" y="0"/>
                </a:lnTo>
                <a:lnTo>
                  <a:pt x="7235629" y="4364500"/>
                </a:lnTo>
                <a:lnTo>
                  <a:pt x="0" y="4364500"/>
                </a:lnTo>
                <a:lnTo>
                  <a:pt x="0" y="0"/>
                </a:lnTo>
                <a:close/>
              </a:path>
            </a:pathLst>
          </a:custGeom>
          <a:blipFill>
            <a:blip r:embed="rId6"/>
            <a:stretch>
              <a:fillRect l="0" t="0" r="0" b="0"/>
            </a:stretch>
          </a:blipFill>
        </p:spPr>
      </p:sp>
      <p:grpSp>
        <p:nvGrpSpPr>
          <p:cNvPr name="Group 12" id="12"/>
          <p:cNvGrpSpPr/>
          <p:nvPr/>
        </p:nvGrpSpPr>
        <p:grpSpPr>
          <a:xfrm rot="0">
            <a:off x="9621220" y="2961914"/>
            <a:ext cx="7638080" cy="4363172"/>
            <a:chOff x="0" y="0"/>
            <a:chExt cx="10184107" cy="5817563"/>
          </a:xfrm>
        </p:grpSpPr>
        <p:sp>
          <p:nvSpPr>
            <p:cNvPr name="TextBox 13" id="13"/>
            <p:cNvSpPr txBox="true"/>
            <p:nvPr/>
          </p:nvSpPr>
          <p:spPr>
            <a:xfrm rot="0">
              <a:off x="0" y="-47625"/>
              <a:ext cx="10184107" cy="3171825"/>
            </a:xfrm>
            <a:prstGeom prst="rect">
              <a:avLst/>
            </a:prstGeom>
          </p:spPr>
          <p:txBody>
            <a:bodyPr anchor="t" rtlCol="false" tIns="0" lIns="0" bIns="0" rIns="0">
              <a:spAutoFit/>
            </a:bodyPr>
            <a:lstStyle/>
            <a:p>
              <a:pPr algn="r">
                <a:lnSpc>
                  <a:spcPts val="9450"/>
                </a:lnSpc>
              </a:pPr>
              <a:r>
                <a:rPr lang="en-US" sz="7500" spc="67">
                  <a:solidFill>
                    <a:srgbClr val="000000"/>
                  </a:solidFill>
                  <a:latin typeface="Montserrat Classic Bold"/>
                </a:rPr>
                <a:t>Pengujian Sistem Akuisisi</a:t>
              </a:r>
            </a:p>
          </p:txBody>
        </p:sp>
        <p:sp>
          <p:nvSpPr>
            <p:cNvPr name="TextBox 14" id="14"/>
            <p:cNvSpPr txBox="true"/>
            <p:nvPr/>
          </p:nvSpPr>
          <p:spPr>
            <a:xfrm rot="0">
              <a:off x="40181" y="3729048"/>
              <a:ext cx="10143926" cy="2019935"/>
            </a:xfrm>
            <a:prstGeom prst="rect">
              <a:avLst/>
            </a:prstGeom>
          </p:spPr>
          <p:txBody>
            <a:bodyPr anchor="t" rtlCol="false" tIns="0" lIns="0" bIns="0" rIns="0">
              <a:spAutoFit/>
            </a:bodyPr>
            <a:lstStyle/>
            <a:p>
              <a:pPr algn="r">
                <a:lnSpc>
                  <a:spcPts val="4199"/>
                </a:lnSpc>
              </a:pPr>
              <a:r>
                <a:rPr lang="en-US" sz="2799" spc="27">
                  <a:solidFill>
                    <a:srgbClr val="342D47"/>
                  </a:solidFill>
                  <a:latin typeface="Montserrat Light"/>
                </a:rPr>
                <a:t>Pengujian dilakukan pada sensor suhu dengan themperature calibrator YOKOGAWA CA71 dan Caliper Manual</a:t>
              </a:r>
            </a:p>
          </p:txBody>
        </p:sp>
      </p:grpSp>
      <p:sp>
        <p:nvSpPr>
          <p:cNvPr name="TextBox 15" id="15"/>
          <p:cNvSpPr txBox="true"/>
          <p:nvPr/>
        </p:nvSpPr>
        <p:spPr>
          <a:xfrm rot="0">
            <a:off x="5496412" y="2895239"/>
            <a:ext cx="1766054" cy="424814"/>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a:rPr>
              <a:t>e=1.5375°C  </a:t>
            </a:r>
          </a:p>
        </p:txBody>
      </p:sp>
      <p:sp>
        <p:nvSpPr>
          <p:cNvPr name="TextBox 16" id="16"/>
          <p:cNvSpPr txBox="true"/>
          <p:nvPr/>
        </p:nvSpPr>
        <p:spPr>
          <a:xfrm rot="0">
            <a:off x="5493108" y="7804540"/>
            <a:ext cx="1349335" cy="401319"/>
          </a:xfrm>
          <a:prstGeom prst="rect">
            <a:avLst/>
          </a:prstGeom>
        </p:spPr>
        <p:txBody>
          <a:bodyPr anchor="t" rtlCol="false" tIns="0" lIns="0" bIns="0" rIns="0">
            <a:spAutoFit/>
          </a:bodyPr>
          <a:lstStyle/>
          <a:p>
            <a:pPr algn="ctr">
              <a:lnSpc>
                <a:spcPts val="3080"/>
              </a:lnSpc>
            </a:pPr>
            <a:r>
              <a:rPr lang="en-US" sz="2200">
                <a:solidFill>
                  <a:srgbClr val="000000"/>
                </a:solidFill>
                <a:latin typeface="Canva Sans"/>
              </a:rPr>
              <a:t>e=252um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8666" r="0" b="0"/>
            </a:stretch>
          </a:blipFill>
        </p:spPr>
      </p:sp>
      <p:sp>
        <p:nvSpPr>
          <p:cNvPr name="AutoShape 3" id="3"/>
          <p:cNvSpPr/>
          <p:nvPr/>
        </p:nvSpPr>
        <p:spPr>
          <a:xfrm rot="-2700000">
            <a:off x="-922870" y="2206277"/>
            <a:ext cx="23364395" cy="12998822"/>
          </a:xfrm>
          <a:prstGeom prst="rect">
            <a:avLst/>
          </a:prstGeom>
          <a:solidFill>
            <a:srgbClr val="F8FBF8"/>
          </a:solidFill>
        </p:spPr>
      </p:sp>
      <p:grpSp>
        <p:nvGrpSpPr>
          <p:cNvPr name="Group 4" id="4"/>
          <p:cNvGrpSpPr/>
          <p:nvPr/>
        </p:nvGrpSpPr>
        <p:grpSpPr>
          <a:xfrm rot="5400000">
            <a:off x="798330" y="858196"/>
            <a:ext cx="6230543" cy="622057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alpha val="9804"/>
              </a:srgbClr>
            </a:solidFill>
          </p:spPr>
        </p:sp>
      </p:grpSp>
      <p:sp>
        <p:nvSpPr>
          <p:cNvPr name="AutoShape 6" id="6"/>
          <p:cNvSpPr/>
          <p:nvPr/>
        </p:nvSpPr>
        <p:spPr>
          <a:xfrm rot="0">
            <a:off x="6489647" y="9258300"/>
            <a:ext cx="16230600" cy="33751"/>
          </a:xfrm>
          <a:prstGeom prst="rect">
            <a:avLst/>
          </a:prstGeom>
          <a:solidFill>
            <a:srgbClr val="342D47">
              <a:alpha val="49804"/>
            </a:srgbClr>
          </a:solidFill>
        </p:spPr>
      </p:sp>
      <p:sp>
        <p:nvSpPr>
          <p:cNvPr name="Freeform 7" id="7"/>
          <p:cNvSpPr/>
          <p:nvPr/>
        </p:nvSpPr>
        <p:spPr>
          <a:xfrm flipH="false" flipV="false" rot="0">
            <a:off x="13174426" y="5194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4"/>
            <a:stretch>
              <a:fillRect l="0" t="0" r="0" b="0"/>
            </a:stretch>
          </a:blipFill>
        </p:spPr>
      </p:sp>
      <p:sp>
        <p:nvSpPr>
          <p:cNvPr name="Freeform 8" id="8"/>
          <p:cNvSpPr/>
          <p:nvPr/>
        </p:nvSpPr>
        <p:spPr>
          <a:xfrm flipH="false" flipV="false" rot="0">
            <a:off x="15382012" y="6072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5"/>
            <a:stretch>
              <a:fillRect l="0" t="0" r="0" b="0"/>
            </a:stretch>
          </a:blipFill>
        </p:spPr>
      </p:sp>
      <p:grpSp>
        <p:nvGrpSpPr>
          <p:cNvPr name="Group 9" id="9"/>
          <p:cNvGrpSpPr/>
          <p:nvPr/>
        </p:nvGrpSpPr>
        <p:grpSpPr>
          <a:xfrm rot="0">
            <a:off x="12834840" y="4138209"/>
            <a:ext cx="4424460" cy="4424460"/>
            <a:chOff x="0" y="0"/>
            <a:chExt cx="1165290" cy="1165290"/>
          </a:xfrm>
        </p:grpSpPr>
        <p:sp>
          <p:nvSpPr>
            <p:cNvPr name="Freeform 10" id="10"/>
            <p:cNvSpPr/>
            <p:nvPr/>
          </p:nvSpPr>
          <p:spPr>
            <a:xfrm flipH="false" flipV="false" rot="0">
              <a:off x="0" y="0"/>
              <a:ext cx="1165290" cy="1165290"/>
            </a:xfrm>
            <a:custGeom>
              <a:avLst/>
              <a:gdLst/>
              <a:ahLst/>
              <a:cxnLst/>
              <a:rect r="r" b="b" t="t" l="l"/>
              <a:pathLst>
                <a:path h="1165290" w="1165290">
                  <a:moveTo>
                    <a:pt x="0" y="0"/>
                  </a:moveTo>
                  <a:lnTo>
                    <a:pt x="1165290" y="0"/>
                  </a:lnTo>
                  <a:lnTo>
                    <a:pt x="1165290" y="1165290"/>
                  </a:lnTo>
                  <a:lnTo>
                    <a:pt x="0" y="1165290"/>
                  </a:lnTo>
                  <a:close/>
                </a:path>
              </a:pathLst>
            </a:custGeom>
            <a:solidFill>
              <a:srgbClr val="DBDADE"/>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3000"/>
                </a:lnSpc>
              </a:pPr>
            </a:p>
          </p:txBody>
        </p:sp>
      </p:grpSp>
      <p:grpSp>
        <p:nvGrpSpPr>
          <p:cNvPr name="Group 12" id="12"/>
          <p:cNvGrpSpPr/>
          <p:nvPr/>
        </p:nvGrpSpPr>
        <p:grpSpPr>
          <a:xfrm rot="0">
            <a:off x="7717134" y="4138209"/>
            <a:ext cx="4424460" cy="4424460"/>
            <a:chOff x="0" y="0"/>
            <a:chExt cx="1165290" cy="1165290"/>
          </a:xfrm>
        </p:grpSpPr>
        <p:sp>
          <p:nvSpPr>
            <p:cNvPr name="Freeform 13" id="13"/>
            <p:cNvSpPr/>
            <p:nvPr/>
          </p:nvSpPr>
          <p:spPr>
            <a:xfrm flipH="false" flipV="false" rot="0">
              <a:off x="0" y="0"/>
              <a:ext cx="1165290" cy="1165290"/>
            </a:xfrm>
            <a:custGeom>
              <a:avLst/>
              <a:gdLst/>
              <a:ahLst/>
              <a:cxnLst/>
              <a:rect r="r" b="b" t="t" l="l"/>
              <a:pathLst>
                <a:path h="1165290" w="1165290">
                  <a:moveTo>
                    <a:pt x="0" y="0"/>
                  </a:moveTo>
                  <a:lnTo>
                    <a:pt x="1165290" y="0"/>
                  </a:lnTo>
                  <a:lnTo>
                    <a:pt x="1165290" y="1165290"/>
                  </a:lnTo>
                  <a:lnTo>
                    <a:pt x="0" y="1165290"/>
                  </a:lnTo>
                  <a:close/>
                </a:path>
              </a:pathLst>
            </a:custGeom>
            <a:solidFill>
              <a:srgbClr val="DBDADE"/>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000"/>
                </a:lnSpc>
              </a:pPr>
            </a:p>
          </p:txBody>
        </p:sp>
      </p:grpSp>
      <p:grpSp>
        <p:nvGrpSpPr>
          <p:cNvPr name="Group 15" id="15"/>
          <p:cNvGrpSpPr/>
          <p:nvPr/>
        </p:nvGrpSpPr>
        <p:grpSpPr>
          <a:xfrm rot="0">
            <a:off x="2783814" y="4138209"/>
            <a:ext cx="4424460" cy="4424460"/>
            <a:chOff x="0" y="0"/>
            <a:chExt cx="1165290" cy="1165290"/>
          </a:xfrm>
        </p:grpSpPr>
        <p:sp>
          <p:nvSpPr>
            <p:cNvPr name="Freeform 16" id="16"/>
            <p:cNvSpPr/>
            <p:nvPr/>
          </p:nvSpPr>
          <p:spPr>
            <a:xfrm flipH="false" flipV="false" rot="0">
              <a:off x="0" y="0"/>
              <a:ext cx="1165290" cy="1165290"/>
            </a:xfrm>
            <a:custGeom>
              <a:avLst/>
              <a:gdLst/>
              <a:ahLst/>
              <a:cxnLst/>
              <a:rect r="r" b="b" t="t" l="l"/>
              <a:pathLst>
                <a:path h="1165290" w="1165290">
                  <a:moveTo>
                    <a:pt x="0" y="0"/>
                  </a:moveTo>
                  <a:lnTo>
                    <a:pt x="1165290" y="0"/>
                  </a:lnTo>
                  <a:lnTo>
                    <a:pt x="1165290" y="1165290"/>
                  </a:lnTo>
                  <a:lnTo>
                    <a:pt x="0" y="1165290"/>
                  </a:lnTo>
                  <a:close/>
                </a:path>
              </a:pathLst>
            </a:custGeom>
            <a:solidFill>
              <a:srgbClr val="DBDADE"/>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3000"/>
                </a:lnSpc>
              </a:pPr>
            </a:p>
          </p:txBody>
        </p:sp>
      </p:grpSp>
      <p:sp>
        <p:nvSpPr>
          <p:cNvPr name="Freeform 18" id="18"/>
          <p:cNvSpPr/>
          <p:nvPr/>
        </p:nvSpPr>
        <p:spPr>
          <a:xfrm flipH="false" flipV="false" rot="0">
            <a:off x="3033373" y="4363516"/>
            <a:ext cx="3925341" cy="3973848"/>
          </a:xfrm>
          <a:custGeom>
            <a:avLst/>
            <a:gdLst/>
            <a:ahLst/>
            <a:cxnLst/>
            <a:rect r="r" b="b" t="t" l="l"/>
            <a:pathLst>
              <a:path h="3973848" w="3925341">
                <a:moveTo>
                  <a:pt x="0" y="0"/>
                </a:moveTo>
                <a:lnTo>
                  <a:pt x="3925341" y="0"/>
                </a:lnTo>
                <a:lnTo>
                  <a:pt x="3925341" y="3973847"/>
                </a:lnTo>
                <a:lnTo>
                  <a:pt x="0" y="3973847"/>
                </a:lnTo>
                <a:lnTo>
                  <a:pt x="0" y="0"/>
                </a:lnTo>
                <a:close/>
              </a:path>
            </a:pathLst>
          </a:custGeom>
          <a:blipFill>
            <a:blip r:embed="rId6"/>
            <a:stretch>
              <a:fillRect l="0" t="0" r="-11724" b="0"/>
            </a:stretch>
          </a:blipFill>
        </p:spPr>
      </p:sp>
      <p:sp>
        <p:nvSpPr>
          <p:cNvPr name="Freeform 19" id="19"/>
          <p:cNvSpPr/>
          <p:nvPr/>
        </p:nvSpPr>
        <p:spPr>
          <a:xfrm flipH="false" flipV="false" rot="0">
            <a:off x="7955698" y="4363516"/>
            <a:ext cx="3947332" cy="3973848"/>
          </a:xfrm>
          <a:custGeom>
            <a:avLst/>
            <a:gdLst/>
            <a:ahLst/>
            <a:cxnLst/>
            <a:rect r="r" b="b" t="t" l="l"/>
            <a:pathLst>
              <a:path h="3973848" w="3947332">
                <a:moveTo>
                  <a:pt x="0" y="0"/>
                </a:moveTo>
                <a:lnTo>
                  <a:pt x="3947332" y="0"/>
                </a:lnTo>
                <a:lnTo>
                  <a:pt x="3947332" y="3973847"/>
                </a:lnTo>
                <a:lnTo>
                  <a:pt x="0" y="3973847"/>
                </a:lnTo>
                <a:lnTo>
                  <a:pt x="0" y="0"/>
                </a:lnTo>
                <a:close/>
              </a:path>
            </a:pathLst>
          </a:custGeom>
          <a:blipFill>
            <a:blip r:embed="rId7"/>
            <a:stretch>
              <a:fillRect l="0" t="-32443" r="0" b="0"/>
            </a:stretch>
          </a:blipFill>
        </p:spPr>
      </p:sp>
      <p:sp>
        <p:nvSpPr>
          <p:cNvPr name="Freeform 20" id="20"/>
          <p:cNvSpPr/>
          <p:nvPr/>
        </p:nvSpPr>
        <p:spPr>
          <a:xfrm flipH="false" flipV="false" rot="0">
            <a:off x="13174426" y="4469606"/>
            <a:ext cx="3805383" cy="3761667"/>
          </a:xfrm>
          <a:custGeom>
            <a:avLst/>
            <a:gdLst/>
            <a:ahLst/>
            <a:cxnLst/>
            <a:rect r="r" b="b" t="t" l="l"/>
            <a:pathLst>
              <a:path h="3761667" w="3805383">
                <a:moveTo>
                  <a:pt x="0" y="0"/>
                </a:moveTo>
                <a:lnTo>
                  <a:pt x="3805383" y="0"/>
                </a:lnTo>
                <a:lnTo>
                  <a:pt x="3805383" y="3761667"/>
                </a:lnTo>
                <a:lnTo>
                  <a:pt x="0" y="3761667"/>
                </a:lnTo>
                <a:lnTo>
                  <a:pt x="0" y="0"/>
                </a:lnTo>
                <a:close/>
              </a:path>
            </a:pathLst>
          </a:custGeom>
          <a:blipFill>
            <a:blip r:embed="rId8"/>
            <a:stretch>
              <a:fillRect l="-20936" t="0" r="-10864" b="0"/>
            </a:stretch>
          </a:blipFill>
        </p:spPr>
      </p:sp>
      <p:sp>
        <p:nvSpPr>
          <p:cNvPr name="TextBox 21" id="21"/>
          <p:cNvSpPr txBox="true"/>
          <p:nvPr/>
        </p:nvSpPr>
        <p:spPr>
          <a:xfrm rot="0">
            <a:off x="10020579" y="2333869"/>
            <a:ext cx="7238721" cy="1108710"/>
          </a:xfrm>
          <a:prstGeom prst="rect">
            <a:avLst/>
          </a:prstGeom>
        </p:spPr>
        <p:txBody>
          <a:bodyPr anchor="t" rtlCol="false" tIns="0" lIns="0" bIns="0" rIns="0">
            <a:spAutoFit/>
          </a:bodyPr>
          <a:lstStyle/>
          <a:p>
            <a:pPr algn="r">
              <a:lnSpc>
                <a:spcPts val="8820"/>
              </a:lnSpc>
            </a:pPr>
            <a:r>
              <a:rPr lang="en-US" sz="7000" spc="63">
                <a:solidFill>
                  <a:srgbClr val="342D47"/>
                </a:solidFill>
                <a:latin typeface="Montserrat Classic Bold"/>
              </a:rPr>
              <a:t>User Guide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BDADE"/>
        </a:solidFill>
      </p:bgPr>
    </p:bg>
    <p:spTree>
      <p:nvGrpSpPr>
        <p:cNvPr id="1" name=""/>
        <p:cNvGrpSpPr/>
        <p:nvPr/>
      </p:nvGrpSpPr>
      <p:grpSpPr>
        <a:xfrm>
          <a:off x="0" y="0"/>
          <a:ext cx="0" cy="0"/>
          <a:chOff x="0" y="0"/>
          <a:chExt cx="0" cy="0"/>
        </a:xfrm>
      </p:grpSpPr>
      <p:grpSp>
        <p:nvGrpSpPr>
          <p:cNvPr name="Group 2" id="2"/>
          <p:cNvGrpSpPr/>
          <p:nvPr/>
        </p:nvGrpSpPr>
        <p:grpSpPr>
          <a:xfrm rot="-10800000">
            <a:off x="14558220" y="-74628"/>
            <a:ext cx="3847680" cy="384152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solidFill>
          </p:spPr>
        </p:sp>
      </p:grpSp>
      <p:sp>
        <p:nvSpPr>
          <p:cNvPr name="AutoShape 4" id="4"/>
          <p:cNvSpPr/>
          <p:nvPr/>
        </p:nvSpPr>
        <p:spPr>
          <a:xfrm rot="-8100000">
            <a:off x="11454927" y="798667"/>
            <a:ext cx="5610063" cy="33751"/>
          </a:xfrm>
          <a:prstGeom prst="rect">
            <a:avLst/>
          </a:prstGeom>
          <a:solidFill>
            <a:srgbClr val="F8FBF8"/>
          </a:solidFill>
        </p:spPr>
      </p:sp>
      <p:sp>
        <p:nvSpPr>
          <p:cNvPr name="Freeform 5" id="5"/>
          <p:cNvSpPr/>
          <p:nvPr/>
        </p:nvSpPr>
        <p:spPr>
          <a:xfrm flipH="false" flipV="false" rot="0">
            <a:off x="13231989" y="8975725"/>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3"/>
            <a:stretch>
              <a:fillRect l="0" t="0" r="0" b="0"/>
            </a:stretch>
          </a:blipFill>
        </p:spPr>
      </p:sp>
      <p:sp>
        <p:nvSpPr>
          <p:cNvPr name="Freeform 6" id="6"/>
          <p:cNvSpPr/>
          <p:nvPr/>
        </p:nvSpPr>
        <p:spPr>
          <a:xfrm flipH="false" flipV="false" rot="0">
            <a:off x="15399823" y="9054027"/>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4"/>
            <a:stretch>
              <a:fillRect l="0" t="0" r="0" b="0"/>
            </a:stretch>
          </a:blipFill>
        </p:spPr>
      </p:sp>
      <p:sp>
        <p:nvSpPr>
          <p:cNvPr name="Freeform 7" id="7"/>
          <p:cNvSpPr/>
          <p:nvPr/>
        </p:nvSpPr>
        <p:spPr>
          <a:xfrm flipH="false" flipV="false" rot="0">
            <a:off x="7427513" y="2516357"/>
            <a:ext cx="5381496" cy="2858920"/>
          </a:xfrm>
          <a:custGeom>
            <a:avLst/>
            <a:gdLst/>
            <a:ahLst/>
            <a:cxnLst/>
            <a:rect r="r" b="b" t="t" l="l"/>
            <a:pathLst>
              <a:path h="2858920" w="5381496">
                <a:moveTo>
                  <a:pt x="0" y="0"/>
                </a:moveTo>
                <a:lnTo>
                  <a:pt x="5381496" y="0"/>
                </a:lnTo>
                <a:lnTo>
                  <a:pt x="5381496" y="2858920"/>
                </a:lnTo>
                <a:lnTo>
                  <a:pt x="0" y="2858920"/>
                </a:lnTo>
                <a:lnTo>
                  <a:pt x="0" y="0"/>
                </a:lnTo>
                <a:close/>
              </a:path>
            </a:pathLst>
          </a:custGeom>
          <a:blipFill>
            <a:blip r:embed="rId5"/>
            <a:stretch>
              <a:fillRect l="0" t="0" r="0" b="0"/>
            </a:stretch>
          </a:blipFill>
        </p:spPr>
      </p:sp>
      <p:sp>
        <p:nvSpPr>
          <p:cNvPr name="Freeform 8" id="8"/>
          <p:cNvSpPr/>
          <p:nvPr/>
        </p:nvSpPr>
        <p:spPr>
          <a:xfrm flipH="false" flipV="false" rot="0">
            <a:off x="1047750" y="5910091"/>
            <a:ext cx="5381496" cy="2858920"/>
          </a:xfrm>
          <a:custGeom>
            <a:avLst/>
            <a:gdLst/>
            <a:ahLst/>
            <a:cxnLst/>
            <a:rect r="r" b="b" t="t" l="l"/>
            <a:pathLst>
              <a:path h="2858920" w="5381496">
                <a:moveTo>
                  <a:pt x="0" y="0"/>
                </a:moveTo>
                <a:lnTo>
                  <a:pt x="5381496" y="0"/>
                </a:lnTo>
                <a:lnTo>
                  <a:pt x="5381496" y="2858920"/>
                </a:lnTo>
                <a:lnTo>
                  <a:pt x="0" y="2858920"/>
                </a:lnTo>
                <a:lnTo>
                  <a:pt x="0" y="0"/>
                </a:lnTo>
                <a:close/>
              </a:path>
            </a:pathLst>
          </a:custGeom>
          <a:blipFill>
            <a:blip r:embed="rId6"/>
            <a:stretch>
              <a:fillRect l="0" t="0" r="0" b="0"/>
            </a:stretch>
          </a:blipFill>
        </p:spPr>
      </p:sp>
      <p:sp>
        <p:nvSpPr>
          <p:cNvPr name="Freeform 9" id="9"/>
          <p:cNvSpPr/>
          <p:nvPr/>
        </p:nvSpPr>
        <p:spPr>
          <a:xfrm flipH="false" flipV="false" rot="0">
            <a:off x="1028700" y="2516357"/>
            <a:ext cx="5381496" cy="2858920"/>
          </a:xfrm>
          <a:custGeom>
            <a:avLst/>
            <a:gdLst/>
            <a:ahLst/>
            <a:cxnLst/>
            <a:rect r="r" b="b" t="t" l="l"/>
            <a:pathLst>
              <a:path h="2858920" w="5381496">
                <a:moveTo>
                  <a:pt x="0" y="0"/>
                </a:moveTo>
                <a:lnTo>
                  <a:pt x="5381496" y="0"/>
                </a:lnTo>
                <a:lnTo>
                  <a:pt x="5381496" y="2858920"/>
                </a:lnTo>
                <a:lnTo>
                  <a:pt x="0" y="2858920"/>
                </a:lnTo>
                <a:lnTo>
                  <a:pt x="0" y="0"/>
                </a:lnTo>
                <a:close/>
              </a:path>
            </a:pathLst>
          </a:custGeom>
          <a:blipFill>
            <a:blip r:embed="rId7"/>
            <a:stretch>
              <a:fillRect l="0" t="0" r="0" b="0"/>
            </a:stretch>
          </a:blipFill>
        </p:spPr>
      </p:sp>
      <p:sp>
        <p:nvSpPr>
          <p:cNvPr name="Freeform 10" id="10"/>
          <p:cNvSpPr/>
          <p:nvPr/>
        </p:nvSpPr>
        <p:spPr>
          <a:xfrm flipH="false" flipV="false" rot="0">
            <a:off x="7427513" y="5910091"/>
            <a:ext cx="5381496" cy="2858920"/>
          </a:xfrm>
          <a:custGeom>
            <a:avLst/>
            <a:gdLst/>
            <a:ahLst/>
            <a:cxnLst/>
            <a:rect r="r" b="b" t="t" l="l"/>
            <a:pathLst>
              <a:path h="2858920" w="5381496">
                <a:moveTo>
                  <a:pt x="0" y="0"/>
                </a:moveTo>
                <a:lnTo>
                  <a:pt x="5381496" y="0"/>
                </a:lnTo>
                <a:lnTo>
                  <a:pt x="5381496" y="2858920"/>
                </a:lnTo>
                <a:lnTo>
                  <a:pt x="0" y="2858920"/>
                </a:lnTo>
                <a:lnTo>
                  <a:pt x="0" y="0"/>
                </a:lnTo>
                <a:close/>
              </a:path>
            </a:pathLst>
          </a:custGeom>
          <a:blipFill>
            <a:blip r:embed="rId8"/>
            <a:stretch>
              <a:fillRect l="0" t="0" r="0" b="0"/>
            </a:stretch>
          </a:blipFill>
        </p:spPr>
      </p:sp>
      <p:sp>
        <p:nvSpPr>
          <p:cNvPr name="TextBox 11" id="11"/>
          <p:cNvSpPr txBox="true"/>
          <p:nvPr/>
        </p:nvSpPr>
        <p:spPr>
          <a:xfrm rot="0">
            <a:off x="1047750" y="971550"/>
            <a:ext cx="9845919" cy="481330"/>
          </a:xfrm>
          <a:prstGeom prst="rect">
            <a:avLst/>
          </a:prstGeom>
        </p:spPr>
        <p:txBody>
          <a:bodyPr anchor="t" rtlCol="false" tIns="0" lIns="0" bIns="0" rIns="0">
            <a:spAutoFit/>
          </a:bodyPr>
          <a:lstStyle/>
          <a:p>
            <a:pPr>
              <a:lnSpc>
                <a:spcPts val="3920"/>
              </a:lnSpc>
            </a:pPr>
            <a:r>
              <a:rPr lang="en-US" sz="2800" spc="308">
                <a:solidFill>
                  <a:srgbClr val="000000"/>
                </a:solidFill>
                <a:latin typeface="Montserrat Classic"/>
              </a:rPr>
              <a:t>USER GUIDE</a:t>
            </a:r>
          </a:p>
        </p:txBody>
      </p:sp>
      <p:sp>
        <p:nvSpPr>
          <p:cNvPr name="TextBox 12" id="12"/>
          <p:cNvSpPr txBox="true"/>
          <p:nvPr/>
        </p:nvSpPr>
        <p:spPr>
          <a:xfrm rot="0">
            <a:off x="1028700" y="1540350"/>
            <a:ext cx="10602216" cy="753999"/>
          </a:xfrm>
          <a:prstGeom prst="rect">
            <a:avLst/>
          </a:prstGeom>
        </p:spPr>
        <p:txBody>
          <a:bodyPr anchor="t" rtlCol="false" tIns="0" lIns="0" bIns="0" rIns="0">
            <a:spAutoFit/>
          </a:bodyPr>
          <a:lstStyle/>
          <a:p>
            <a:pPr algn="just">
              <a:lnSpc>
                <a:spcPts val="6048"/>
              </a:lnSpc>
            </a:pPr>
            <a:r>
              <a:rPr lang="en-US" sz="4800" spc="43">
                <a:solidFill>
                  <a:srgbClr val="000000"/>
                </a:solidFill>
                <a:latin typeface="Montserrat Classic Bold"/>
              </a:rPr>
              <a:t>Website Sistem Akuisisi</a:t>
            </a:r>
          </a:p>
        </p:txBody>
      </p:sp>
      <p:sp>
        <p:nvSpPr>
          <p:cNvPr name="TextBox 13" id="13"/>
          <p:cNvSpPr txBox="true"/>
          <p:nvPr/>
        </p:nvSpPr>
        <p:spPr>
          <a:xfrm rot="0">
            <a:off x="1028700" y="9196690"/>
            <a:ext cx="4443710" cy="797559"/>
          </a:xfrm>
          <a:prstGeom prst="rect">
            <a:avLst/>
          </a:prstGeom>
        </p:spPr>
        <p:txBody>
          <a:bodyPr anchor="t" rtlCol="false" tIns="0" lIns="0" bIns="0" rIns="0">
            <a:spAutoFit/>
          </a:bodyPr>
          <a:lstStyle/>
          <a:p>
            <a:pPr>
              <a:lnSpc>
                <a:spcPts val="3360"/>
              </a:lnSpc>
            </a:pPr>
            <a:r>
              <a:rPr lang="en-US" sz="2400">
                <a:solidFill>
                  <a:srgbClr val="000000"/>
                </a:solidFill>
                <a:latin typeface="Open Sans Light Bold"/>
              </a:rPr>
              <a:t>LINK WEBSITE :</a:t>
            </a:r>
          </a:p>
          <a:p>
            <a:pPr>
              <a:lnSpc>
                <a:spcPts val="3220"/>
              </a:lnSpc>
            </a:pPr>
            <a:r>
              <a:rPr lang="en-US" sz="2300">
                <a:solidFill>
                  <a:srgbClr val="000000"/>
                </a:solidFill>
                <a:latin typeface="Open Sans Light"/>
              </a:rPr>
              <a:t>https://hidrasibeton.ewatery.tech/</a:t>
            </a:r>
          </a:p>
        </p:txBody>
      </p:sp>
      <p:sp>
        <p:nvSpPr>
          <p:cNvPr name="TextBox 14" id="14"/>
          <p:cNvSpPr txBox="true"/>
          <p:nvPr/>
        </p:nvSpPr>
        <p:spPr>
          <a:xfrm rot="0">
            <a:off x="2206386" y="5451477"/>
            <a:ext cx="3064224" cy="306723"/>
          </a:xfrm>
          <a:prstGeom prst="rect">
            <a:avLst/>
          </a:prstGeom>
        </p:spPr>
        <p:txBody>
          <a:bodyPr anchor="t" rtlCol="false" tIns="0" lIns="0" bIns="0" rIns="0">
            <a:spAutoFit/>
          </a:bodyPr>
          <a:lstStyle/>
          <a:p>
            <a:pPr algn="ctr">
              <a:lnSpc>
                <a:spcPts val="2519"/>
              </a:lnSpc>
            </a:pPr>
            <a:r>
              <a:rPr lang="en-US" sz="1799" spc="197">
                <a:solidFill>
                  <a:srgbClr val="342D47"/>
                </a:solidFill>
                <a:latin typeface="Montserrat Classic"/>
              </a:rPr>
              <a:t>MENU LOG IN</a:t>
            </a:r>
          </a:p>
        </p:txBody>
      </p:sp>
      <p:sp>
        <p:nvSpPr>
          <p:cNvPr name="TextBox 15" id="15"/>
          <p:cNvSpPr txBox="true"/>
          <p:nvPr/>
        </p:nvSpPr>
        <p:spPr>
          <a:xfrm rot="0">
            <a:off x="8586149" y="5451477"/>
            <a:ext cx="3064224" cy="306723"/>
          </a:xfrm>
          <a:prstGeom prst="rect">
            <a:avLst/>
          </a:prstGeom>
        </p:spPr>
        <p:txBody>
          <a:bodyPr anchor="t" rtlCol="false" tIns="0" lIns="0" bIns="0" rIns="0">
            <a:spAutoFit/>
          </a:bodyPr>
          <a:lstStyle/>
          <a:p>
            <a:pPr algn="ctr">
              <a:lnSpc>
                <a:spcPts val="2519"/>
              </a:lnSpc>
            </a:pPr>
            <a:r>
              <a:rPr lang="en-US" sz="1799" spc="197">
                <a:solidFill>
                  <a:srgbClr val="342D47"/>
                </a:solidFill>
                <a:latin typeface="Montserrat Classic"/>
              </a:rPr>
              <a:t>DASHBOARD</a:t>
            </a:r>
          </a:p>
        </p:txBody>
      </p:sp>
      <p:sp>
        <p:nvSpPr>
          <p:cNvPr name="TextBox 16" id="16"/>
          <p:cNvSpPr txBox="true"/>
          <p:nvPr/>
        </p:nvSpPr>
        <p:spPr>
          <a:xfrm rot="0">
            <a:off x="2206386" y="8829489"/>
            <a:ext cx="3064224" cy="306723"/>
          </a:xfrm>
          <a:prstGeom prst="rect">
            <a:avLst/>
          </a:prstGeom>
        </p:spPr>
        <p:txBody>
          <a:bodyPr anchor="t" rtlCol="false" tIns="0" lIns="0" bIns="0" rIns="0">
            <a:spAutoFit/>
          </a:bodyPr>
          <a:lstStyle/>
          <a:p>
            <a:pPr algn="ctr">
              <a:lnSpc>
                <a:spcPts val="2519"/>
              </a:lnSpc>
            </a:pPr>
            <a:r>
              <a:rPr lang="en-US" sz="1799" spc="197">
                <a:solidFill>
                  <a:srgbClr val="342D47"/>
                </a:solidFill>
                <a:latin typeface="Montserrat Classic"/>
              </a:rPr>
              <a:t>DATA PENGUKURAN</a:t>
            </a:r>
          </a:p>
        </p:txBody>
      </p:sp>
      <p:sp>
        <p:nvSpPr>
          <p:cNvPr name="TextBox 17" id="17"/>
          <p:cNvSpPr txBox="true"/>
          <p:nvPr/>
        </p:nvSpPr>
        <p:spPr>
          <a:xfrm rot="0">
            <a:off x="8279051" y="8829489"/>
            <a:ext cx="3678419" cy="306723"/>
          </a:xfrm>
          <a:prstGeom prst="rect">
            <a:avLst/>
          </a:prstGeom>
        </p:spPr>
        <p:txBody>
          <a:bodyPr anchor="t" rtlCol="false" tIns="0" lIns="0" bIns="0" rIns="0">
            <a:spAutoFit/>
          </a:bodyPr>
          <a:lstStyle/>
          <a:p>
            <a:pPr algn="ctr">
              <a:lnSpc>
                <a:spcPts val="2519"/>
              </a:lnSpc>
            </a:pPr>
            <a:r>
              <a:rPr lang="en-US" sz="1799" spc="197">
                <a:solidFill>
                  <a:srgbClr val="342D47"/>
                </a:solidFill>
                <a:latin typeface="Montserrat Classic"/>
              </a:rPr>
              <a:t>PREDIKSI MUTU BETON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10800000">
            <a:off x="4119548" y="0"/>
            <a:ext cx="14329285" cy="14306359"/>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42D47">
                <a:alpha val="9804"/>
              </a:srgbClr>
            </a:solidFill>
          </p:spPr>
        </p:sp>
      </p:grpSp>
      <p:grpSp>
        <p:nvGrpSpPr>
          <p:cNvPr name="Group 5" id="5"/>
          <p:cNvGrpSpPr/>
          <p:nvPr/>
        </p:nvGrpSpPr>
        <p:grpSpPr>
          <a:xfrm rot="5400000">
            <a:off x="1028128" y="2981712"/>
            <a:ext cx="714672" cy="713529"/>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grpSp>
        <p:nvGrpSpPr>
          <p:cNvPr name="Group 7" id="7"/>
          <p:cNvGrpSpPr/>
          <p:nvPr/>
        </p:nvGrpSpPr>
        <p:grpSpPr>
          <a:xfrm rot="5400000">
            <a:off x="9370964" y="2981712"/>
            <a:ext cx="714672" cy="713529"/>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sp>
        <p:nvSpPr>
          <p:cNvPr name="AutoShape 9" id="9"/>
          <p:cNvSpPr/>
          <p:nvPr/>
        </p:nvSpPr>
        <p:spPr>
          <a:xfrm rot="0">
            <a:off x="1028700" y="9258300"/>
            <a:ext cx="16230600" cy="33751"/>
          </a:xfrm>
          <a:prstGeom prst="rect">
            <a:avLst/>
          </a:prstGeom>
          <a:solidFill>
            <a:srgbClr val="000000"/>
          </a:solidFill>
        </p:spPr>
      </p:sp>
      <p:grpSp>
        <p:nvGrpSpPr>
          <p:cNvPr name="Group 10" id="10"/>
          <p:cNvGrpSpPr/>
          <p:nvPr/>
        </p:nvGrpSpPr>
        <p:grpSpPr>
          <a:xfrm rot="0">
            <a:off x="1765516" y="3338477"/>
            <a:ext cx="5595058" cy="2614468"/>
            <a:chOff x="0" y="0"/>
            <a:chExt cx="7460077" cy="3485957"/>
          </a:xfrm>
        </p:grpSpPr>
        <p:sp>
          <p:nvSpPr>
            <p:cNvPr name="TextBox 11" id="11"/>
            <p:cNvSpPr txBox="true"/>
            <p:nvPr/>
          </p:nvSpPr>
          <p:spPr>
            <a:xfrm rot="0">
              <a:off x="0" y="0"/>
              <a:ext cx="7460077" cy="762000"/>
            </a:xfrm>
            <a:prstGeom prst="rect">
              <a:avLst/>
            </a:prstGeom>
          </p:spPr>
          <p:txBody>
            <a:bodyPr anchor="t" rtlCol="false" tIns="0" lIns="0" bIns="0" rIns="0">
              <a:spAutoFit/>
            </a:bodyPr>
            <a:lstStyle/>
            <a:p>
              <a:pPr>
                <a:lnSpc>
                  <a:spcPts val="4560"/>
                </a:lnSpc>
              </a:pPr>
              <a:r>
                <a:rPr lang="en-US" sz="3800" spc="281">
                  <a:solidFill>
                    <a:srgbClr val="342D47"/>
                  </a:solidFill>
                  <a:latin typeface="Montserrat Classic Bold"/>
                </a:rPr>
                <a:t>Sistem Akuisisi Ini</a:t>
              </a:r>
            </a:p>
          </p:txBody>
        </p:sp>
        <p:sp>
          <p:nvSpPr>
            <p:cNvPr name="TextBox 12" id="12"/>
            <p:cNvSpPr txBox="true"/>
            <p:nvPr/>
          </p:nvSpPr>
          <p:spPr>
            <a:xfrm rot="0">
              <a:off x="0" y="1266632"/>
              <a:ext cx="7460077" cy="2219325"/>
            </a:xfrm>
            <a:prstGeom prst="rect">
              <a:avLst/>
            </a:prstGeom>
          </p:spPr>
          <p:txBody>
            <a:bodyPr anchor="t" rtlCol="false" tIns="0" lIns="0" bIns="0" rIns="0">
              <a:spAutoFit/>
            </a:bodyPr>
            <a:lstStyle/>
            <a:p>
              <a:pPr algn="just">
                <a:lnSpc>
                  <a:spcPts val="4500"/>
                </a:lnSpc>
              </a:pPr>
              <a:r>
                <a:rPr lang="en-US" sz="3000" spc="30">
                  <a:solidFill>
                    <a:srgbClr val="342D47"/>
                  </a:solidFill>
                  <a:latin typeface="Montserrat Light"/>
                </a:rPr>
                <a:t>Transfer data dilakukan dari data logger ke komputer/ dicatat secara manual.</a:t>
              </a:r>
            </a:p>
          </p:txBody>
        </p:sp>
      </p:grpSp>
      <p:grpSp>
        <p:nvGrpSpPr>
          <p:cNvPr name="Group 13" id="13"/>
          <p:cNvGrpSpPr/>
          <p:nvPr/>
        </p:nvGrpSpPr>
        <p:grpSpPr>
          <a:xfrm rot="0">
            <a:off x="10108352" y="3338477"/>
            <a:ext cx="7150948" cy="4900468"/>
            <a:chOff x="0" y="0"/>
            <a:chExt cx="9534598" cy="6533957"/>
          </a:xfrm>
        </p:grpSpPr>
        <p:sp>
          <p:nvSpPr>
            <p:cNvPr name="TextBox 14" id="14"/>
            <p:cNvSpPr txBox="true"/>
            <p:nvPr/>
          </p:nvSpPr>
          <p:spPr>
            <a:xfrm rot="0">
              <a:off x="0" y="0"/>
              <a:ext cx="9534598" cy="762000"/>
            </a:xfrm>
            <a:prstGeom prst="rect">
              <a:avLst/>
            </a:prstGeom>
          </p:spPr>
          <p:txBody>
            <a:bodyPr anchor="t" rtlCol="false" tIns="0" lIns="0" bIns="0" rIns="0">
              <a:spAutoFit/>
            </a:bodyPr>
            <a:lstStyle/>
            <a:p>
              <a:pPr>
                <a:lnSpc>
                  <a:spcPts val="4560"/>
                </a:lnSpc>
              </a:pPr>
              <a:r>
                <a:rPr lang="en-US" sz="3800" spc="281">
                  <a:solidFill>
                    <a:srgbClr val="342D47"/>
                  </a:solidFill>
                  <a:latin typeface="Montserrat Classic Bold"/>
                </a:rPr>
                <a:t>Sistem Akuisisi yang Ada</a:t>
              </a:r>
            </a:p>
          </p:txBody>
        </p:sp>
        <p:sp>
          <p:nvSpPr>
            <p:cNvPr name="TextBox 15" id="15"/>
            <p:cNvSpPr txBox="true"/>
            <p:nvPr/>
          </p:nvSpPr>
          <p:spPr>
            <a:xfrm rot="0">
              <a:off x="0" y="1266632"/>
              <a:ext cx="9534598" cy="5267325"/>
            </a:xfrm>
            <a:prstGeom prst="rect">
              <a:avLst/>
            </a:prstGeom>
          </p:spPr>
          <p:txBody>
            <a:bodyPr anchor="t" rtlCol="false" tIns="0" lIns="0" bIns="0" rIns="0">
              <a:spAutoFit/>
            </a:bodyPr>
            <a:lstStyle/>
            <a:p>
              <a:pPr algn="just">
                <a:lnSpc>
                  <a:spcPts val="4500"/>
                </a:lnSpc>
              </a:pPr>
              <a:r>
                <a:rPr lang="en-US" sz="3000" spc="30">
                  <a:solidFill>
                    <a:srgbClr val="342D47"/>
                  </a:solidFill>
                  <a:latin typeface="Montserrat Light"/>
                </a:rPr>
                <a:t>Berbasis wireless yang mana pengukuran dan monitoringnya dapat diakses secara realtime melalui website dan data tersimpan pada penyimpanan cloud. selain itu juga pengguna  dapat melakukan komputasi dalam website</a:t>
              </a:r>
            </a:p>
          </p:txBody>
        </p:sp>
      </p:grpSp>
      <p:sp>
        <p:nvSpPr>
          <p:cNvPr name="TextBox 16" id="16"/>
          <p:cNvSpPr txBox="true"/>
          <p:nvPr/>
        </p:nvSpPr>
        <p:spPr>
          <a:xfrm rot="0">
            <a:off x="1028700" y="953024"/>
            <a:ext cx="8792418" cy="1008761"/>
          </a:xfrm>
          <a:prstGeom prst="rect">
            <a:avLst/>
          </a:prstGeom>
        </p:spPr>
        <p:txBody>
          <a:bodyPr anchor="t" rtlCol="false" tIns="0" lIns="0" bIns="0" rIns="0">
            <a:spAutoFit/>
          </a:bodyPr>
          <a:lstStyle/>
          <a:p>
            <a:pPr>
              <a:lnSpc>
                <a:spcPts val="8122"/>
              </a:lnSpc>
            </a:pPr>
            <a:r>
              <a:rPr lang="en-US" sz="6200" spc="179">
                <a:solidFill>
                  <a:srgbClr val="000000"/>
                </a:solidFill>
                <a:latin typeface="Montserrat Classic Bold"/>
              </a:rPr>
              <a:t>Komparasi Sistem</a:t>
            </a:r>
          </a:p>
        </p:txBody>
      </p:sp>
      <p:sp>
        <p:nvSpPr>
          <p:cNvPr name="Freeform 17" id="17"/>
          <p:cNvSpPr/>
          <p:nvPr/>
        </p:nvSpPr>
        <p:spPr>
          <a:xfrm flipH="false" flipV="false" rot="0">
            <a:off x="13174426" y="5194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3"/>
            <a:stretch>
              <a:fillRect l="0" t="0" r="0" b="0"/>
            </a:stretch>
          </a:blipFill>
        </p:spPr>
      </p:sp>
      <p:sp>
        <p:nvSpPr>
          <p:cNvPr name="Freeform 18" id="18"/>
          <p:cNvSpPr/>
          <p:nvPr/>
        </p:nvSpPr>
        <p:spPr>
          <a:xfrm flipH="false" flipV="false" rot="0">
            <a:off x="15382012" y="6072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BDADE"/>
        </a:solidFill>
      </p:bgPr>
    </p:bg>
    <p:spTree>
      <p:nvGrpSpPr>
        <p:cNvPr id="1" name=""/>
        <p:cNvGrpSpPr/>
        <p:nvPr/>
      </p:nvGrpSpPr>
      <p:grpSpPr>
        <a:xfrm>
          <a:off x="0" y="0"/>
          <a:ext cx="0" cy="0"/>
          <a:chOff x="0" y="0"/>
          <a:chExt cx="0" cy="0"/>
        </a:xfrm>
      </p:grpSpPr>
      <p:grpSp>
        <p:nvGrpSpPr>
          <p:cNvPr name="Group 2" id="2"/>
          <p:cNvGrpSpPr/>
          <p:nvPr/>
        </p:nvGrpSpPr>
        <p:grpSpPr>
          <a:xfrm rot="0">
            <a:off x="1028700" y="4443171"/>
            <a:ext cx="4842010" cy="3084372"/>
            <a:chOff x="0" y="0"/>
            <a:chExt cx="6456013" cy="4112496"/>
          </a:xfrm>
        </p:grpSpPr>
        <p:sp>
          <p:nvSpPr>
            <p:cNvPr name="TextBox 3" id="3"/>
            <p:cNvSpPr txBox="true"/>
            <p:nvPr/>
          </p:nvSpPr>
          <p:spPr>
            <a:xfrm rot="0">
              <a:off x="0" y="1178796"/>
              <a:ext cx="6456013" cy="2827020"/>
            </a:xfrm>
            <a:prstGeom prst="rect">
              <a:avLst/>
            </a:prstGeom>
          </p:spPr>
          <p:txBody>
            <a:bodyPr anchor="t" rtlCol="false" tIns="0" lIns="0" bIns="0" rIns="0">
              <a:spAutoFit/>
            </a:bodyPr>
            <a:lstStyle/>
            <a:p>
              <a:pPr algn="just">
                <a:lnSpc>
                  <a:spcPts val="4275"/>
                </a:lnSpc>
              </a:pPr>
              <a:r>
                <a:rPr lang="en-US" sz="2850" spc="28">
                  <a:solidFill>
                    <a:srgbClr val="000000"/>
                  </a:solidFill>
                  <a:latin typeface="Montserrat Light"/>
                </a:rPr>
                <a:t>Tercapainya peran dan fungsi mahasiswa untuk berkonstribusi pada bi-dang keilmuahannya.</a:t>
              </a:r>
            </a:p>
          </p:txBody>
        </p:sp>
        <p:sp>
          <p:nvSpPr>
            <p:cNvPr name="TextBox 4" id="4"/>
            <p:cNvSpPr txBox="true"/>
            <p:nvPr/>
          </p:nvSpPr>
          <p:spPr>
            <a:xfrm rot="0">
              <a:off x="0" y="-57150"/>
              <a:ext cx="6456013" cy="698077"/>
            </a:xfrm>
            <a:prstGeom prst="rect">
              <a:avLst/>
            </a:prstGeom>
          </p:spPr>
          <p:txBody>
            <a:bodyPr anchor="t" rtlCol="false" tIns="0" lIns="0" bIns="0" rIns="0">
              <a:spAutoFit/>
            </a:bodyPr>
            <a:lstStyle/>
            <a:p>
              <a:pPr>
                <a:lnSpc>
                  <a:spcPts val="4480"/>
                </a:lnSpc>
              </a:pPr>
              <a:r>
                <a:rPr lang="en-US" sz="3200" spc="352">
                  <a:solidFill>
                    <a:srgbClr val="000000"/>
                  </a:solidFill>
                  <a:latin typeface="Montserrat Classic"/>
                </a:rPr>
                <a:t>BAGI PELAKSANA</a:t>
              </a:r>
            </a:p>
          </p:txBody>
        </p:sp>
      </p:grpSp>
      <p:grpSp>
        <p:nvGrpSpPr>
          <p:cNvPr name="Group 5" id="5"/>
          <p:cNvGrpSpPr/>
          <p:nvPr/>
        </p:nvGrpSpPr>
        <p:grpSpPr>
          <a:xfrm rot="-10800000">
            <a:off x="14558220" y="-74628"/>
            <a:ext cx="3847680" cy="3841524"/>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solidFill>
          </p:spPr>
        </p:sp>
      </p:grpSp>
      <p:sp>
        <p:nvSpPr>
          <p:cNvPr name="AutoShape 7" id="7"/>
          <p:cNvSpPr/>
          <p:nvPr/>
        </p:nvSpPr>
        <p:spPr>
          <a:xfrm rot="-8100000">
            <a:off x="15454394" y="4196123"/>
            <a:ext cx="5610063" cy="33751"/>
          </a:xfrm>
          <a:prstGeom prst="rect">
            <a:avLst/>
          </a:prstGeom>
          <a:solidFill>
            <a:srgbClr val="F8FBF8"/>
          </a:solidFill>
        </p:spPr>
      </p:sp>
      <p:sp>
        <p:nvSpPr>
          <p:cNvPr name="TextBox 8" id="8"/>
          <p:cNvSpPr txBox="true"/>
          <p:nvPr/>
        </p:nvSpPr>
        <p:spPr>
          <a:xfrm rot="0">
            <a:off x="1028700" y="1470849"/>
            <a:ext cx="6417840" cy="1108710"/>
          </a:xfrm>
          <a:prstGeom prst="rect">
            <a:avLst/>
          </a:prstGeom>
        </p:spPr>
        <p:txBody>
          <a:bodyPr anchor="t" rtlCol="false" tIns="0" lIns="0" bIns="0" rIns="0">
            <a:spAutoFit/>
          </a:bodyPr>
          <a:lstStyle/>
          <a:p>
            <a:pPr>
              <a:lnSpc>
                <a:spcPts val="8820"/>
              </a:lnSpc>
            </a:pPr>
            <a:r>
              <a:rPr lang="en-US" sz="7000" spc="63">
                <a:solidFill>
                  <a:srgbClr val="000000"/>
                </a:solidFill>
                <a:latin typeface="Montserrat Classic Bold"/>
              </a:rPr>
              <a:t>Manfaat</a:t>
            </a:r>
          </a:p>
        </p:txBody>
      </p:sp>
      <p:grpSp>
        <p:nvGrpSpPr>
          <p:cNvPr name="Group 9" id="9"/>
          <p:cNvGrpSpPr/>
          <p:nvPr/>
        </p:nvGrpSpPr>
        <p:grpSpPr>
          <a:xfrm rot="0">
            <a:off x="6642518" y="4443171"/>
            <a:ext cx="4842010" cy="3103422"/>
            <a:chOff x="0" y="0"/>
            <a:chExt cx="6456013" cy="4137896"/>
          </a:xfrm>
        </p:grpSpPr>
        <p:sp>
          <p:nvSpPr>
            <p:cNvPr name="TextBox 10" id="10"/>
            <p:cNvSpPr txBox="true"/>
            <p:nvPr/>
          </p:nvSpPr>
          <p:spPr>
            <a:xfrm rot="0">
              <a:off x="0" y="1178796"/>
              <a:ext cx="6456013" cy="2852420"/>
            </a:xfrm>
            <a:prstGeom prst="rect">
              <a:avLst/>
            </a:prstGeom>
          </p:spPr>
          <p:txBody>
            <a:bodyPr anchor="t" rtlCol="false" tIns="0" lIns="0" bIns="0" rIns="0">
              <a:spAutoFit/>
            </a:bodyPr>
            <a:lstStyle/>
            <a:p>
              <a:pPr algn="just">
                <a:lnSpc>
                  <a:spcPts val="4275"/>
                </a:lnSpc>
              </a:pPr>
              <a:r>
                <a:rPr lang="en-US" sz="2850" spc="28">
                  <a:solidFill>
                    <a:srgbClr val="000000"/>
                  </a:solidFill>
                  <a:latin typeface="Montserrat Light"/>
                </a:rPr>
                <a:t>Menunjang riset terkait inovasi beton yang mengkaji panas hidrasi sebagai </a:t>
              </a:r>
              <a:r>
                <a:rPr lang="en-US" sz="2850" spc="28">
                  <a:solidFill>
                    <a:srgbClr val="000000"/>
                  </a:solidFill>
                  <a:latin typeface="Montserrat Light Italics"/>
                </a:rPr>
                <a:t>properties</a:t>
              </a:r>
              <a:r>
                <a:rPr lang="en-US" sz="2850" spc="28">
                  <a:solidFill>
                    <a:srgbClr val="000000"/>
                  </a:solidFill>
                  <a:latin typeface="Montserrat Light"/>
                </a:rPr>
                <a:t> beton.</a:t>
              </a:r>
            </a:p>
          </p:txBody>
        </p:sp>
        <p:sp>
          <p:nvSpPr>
            <p:cNvPr name="TextBox 11" id="11"/>
            <p:cNvSpPr txBox="true"/>
            <p:nvPr/>
          </p:nvSpPr>
          <p:spPr>
            <a:xfrm rot="0">
              <a:off x="0" y="-57150"/>
              <a:ext cx="6456013" cy="698077"/>
            </a:xfrm>
            <a:prstGeom prst="rect">
              <a:avLst/>
            </a:prstGeom>
          </p:spPr>
          <p:txBody>
            <a:bodyPr anchor="t" rtlCol="false" tIns="0" lIns="0" bIns="0" rIns="0">
              <a:spAutoFit/>
            </a:bodyPr>
            <a:lstStyle/>
            <a:p>
              <a:pPr>
                <a:lnSpc>
                  <a:spcPts val="4480"/>
                </a:lnSpc>
              </a:pPr>
              <a:r>
                <a:rPr lang="en-US" sz="3200" spc="352">
                  <a:solidFill>
                    <a:srgbClr val="000000"/>
                  </a:solidFill>
                  <a:latin typeface="Montserrat Classic"/>
                </a:rPr>
                <a:t>BAGI AKADEMISI</a:t>
              </a:r>
            </a:p>
          </p:txBody>
        </p:sp>
      </p:grpSp>
      <p:grpSp>
        <p:nvGrpSpPr>
          <p:cNvPr name="Group 12" id="12"/>
          <p:cNvGrpSpPr/>
          <p:nvPr/>
        </p:nvGrpSpPr>
        <p:grpSpPr>
          <a:xfrm rot="0">
            <a:off x="12256336" y="3881196"/>
            <a:ext cx="5002964" cy="3684447"/>
            <a:chOff x="0" y="0"/>
            <a:chExt cx="6670619" cy="4912596"/>
          </a:xfrm>
        </p:grpSpPr>
        <p:sp>
          <p:nvSpPr>
            <p:cNvPr name="TextBox 13" id="13"/>
            <p:cNvSpPr txBox="true"/>
            <p:nvPr/>
          </p:nvSpPr>
          <p:spPr>
            <a:xfrm rot="0">
              <a:off x="0" y="1928096"/>
              <a:ext cx="6670619" cy="2877820"/>
            </a:xfrm>
            <a:prstGeom prst="rect">
              <a:avLst/>
            </a:prstGeom>
          </p:spPr>
          <p:txBody>
            <a:bodyPr anchor="t" rtlCol="false" tIns="0" lIns="0" bIns="0" rIns="0">
              <a:spAutoFit/>
            </a:bodyPr>
            <a:lstStyle/>
            <a:p>
              <a:pPr algn="just">
                <a:lnSpc>
                  <a:spcPts val="4275"/>
                </a:lnSpc>
              </a:pPr>
              <a:r>
                <a:rPr lang="en-US" sz="2850" spc="28">
                  <a:solidFill>
                    <a:srgbClr val="000000"/>
                  </a:solidFill>
                  <a:latin typeface="Montserrat Light"/>
                </a:rPr>
                <a:t>Mempermudah </a:t>
              </a:r>
              <a:r>
                <a:rPr lang="en-US" sz="2850" spc="28">
                  <a:solidFill>
                    <a:srgbClr val="000000"/>
                  </a:solidFill>
                  <a:latin typeface="Montserrat Light Italics"/>
                </a:rPr>
                <a:t>monitor-ing </a:t>
              </a:r>
              <a:r>
                <a:rPr lang="en-US" sz="2850" spc="28">
                  <a:solidFill>
                    <a:srgbClr val="000000"/>
                  </a:solidFill>
                  <a:latin typeface="Montserrat Light"/>
                </a:rPr>
                <a:t>dan evaluasi mutu beton dengan sistem yang lebih akurat dan praktis.</a:t>
              </a:r>
            </a:p>
          </p:txBody>
        </p:sp>
        <p:sp>
          <p:nvSpPr>
            <p:cNvPr name="TextBox 14" id="14"/>
            <p:cNvSpPr txBox="true"/>
            <p:nvPr/>
          </p:nvSpPr>
          <p:spPr>
            <a:xfrm rot="0">
              <a:off x="0" y="-57150"/>
              <a:ext cx="6670619" cy="1447377"/>
            </a:xfrm>
            <a:prstGeom prst="rect">
              <a:avLst/>
            </a:prstGeom>
          </p:spPr>
          <p:txBody>
            <a:bodyPr anchor="t" rtlCol="false" tIns="0" lIns="0" bIns="0" rIns="0">
              <a:spAutoFit/>
            </a:bodyPr>
            <a:lstStyle/>
            <a:p>
              <a:pPr>
                <a:lnSpc>
                  <a:spcPts val="4480"/>
                </a:lnSpc>
              </a:pPr>
              <a:r>
                <a:rPr lang="en-US" sz="3200" spc="352">
                  <a:solidFill>
                    <a:srgbClr val="000000"/>
                  </a:solidFill>
                  <a:latin typeface="Montserrat Classic"/>
                </a:rPr>
                <a:t>BAGI INDUSTRI KONSTRUKSI</a:t>
              </a:r>
            </a:p>
          </p:txBody>
        </p:sp>
      </p:grpSp>
      <p:sp>
        <p:nvSpPr>
          <p:cNvPr name="AutoShape 15" id="15"/>
          <p:cNvSpPr/>
          <p:nvPr/>
        </p:nvSpPr>
        <p:spPr>
          <a:xfrm rot="0">
            <a:off x="-11319675" y="2906307"/>
            <a:ext cx="16230600" cy="33751"/>
          </a:xfrm>
          <a:prstGeom prst="rect">
            <a:avLst/>
          </a:prstGeom>
          <a:solidFill>
            <a:srgbClr val="FFFFFF"/>
          </a:solidFill>
        </p:spPr>
      </p:sp>
      <p:sp>
        <p:nvSpPr>
          <p:cNvPr name="Freeform 16" id="16"/>
          <p:cNvSpPr/>
          <p:nvPr/>
        </p:nvSpPr>
        <p:spPr>
          <a:xfrm flipH="false" flipV="false" rot="0">
            <a:off x="13234352" y="87490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2"/>
            <a:stretch>
              <a:fillRect l="0" t="0" r="0" b="0"/>
            </a:stretch>
          </a:blipFill>
        </p:spPr>
      </p:sp>
      <p:sp>
        <p:nvSpPr>
          <p:cNvPr name="Freeform 17" id="17"/>
          <p:cNvSpPr/>
          <p:nvPr/>
        </p:nvSpPr>
        <p:spPr>
          <a:xfrm flipH="false" flipV="false" rot="0">
            <a:off x="15441938" y="88368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BDADE"/>
        </a:solidFill>
      </p:bgPr>
    </p:bg>
    <p:spTree>
      <p:nvGrpSpPr>
        <p:cNvPr id="1" name=""/>
        <p:cNvGrpSpPr/>
        <p:nvPr/>
      </p:nvGrpSpPr>
      <p:grpSpPr>
        <a:xfrm>
          <a:off x="0" y="0"/>
          <a:ext cx="0" cy="0"/>
          <a:chOff x="0" y="0"/>
          <a:chExt cx="0" cy="0"/>
        </a:xfrm>
      </p:grpSpPr>
      <p:sp>
        <p:nvSpPr>
          <p:cNvPr name="Freeform 2" id="2"/>
          <p:cNvSpPr/>
          <p:nvPr/>
        </p:nvSpPr>
        <p:spPr>
          <a:xfrm flipH="false" flipV="false" rot="0">
            <a:off x="1222451" y="4592388"/>
            <a:ext cx="5340914" cy="4481404"/>
          </a:xfrm>
          <a:custGeom>
            <a:avLst/>
            <a:gdLst/>
            <a:ahLst/>
            <a:cxnLst/>
            <a:rect r="r" b="b" t="t" l="l"/>
            <a:pathLst>
              <a:path h="4481404" w="5340914">
                <a:moveTo>
                  <a:pt x="0" y="0"/>
                </a:moveTo>
                <a:lnTo>
                  <a:pt x="5340914" y="0"/>
                </a:lnTo>
                <a:lnTo>
                  <a:pt x="5340914" y="4481404"/>
                </a:lnTo>
                <a:lnTo>
                  <a:pt x="0" y="4481404"/>
                </a:lnTo>
                <a:lnTo>
                  <a:pt x="0" y="0"/>
                </a:lnTo>
                <a:close/>
              </a:path>
            </a:pathLst>
          </a:custGeom>
          <a:blipFill>
            <a:blip r:embed="rId3"/>
            <a:stretch>
              <a:fillRect l="0" t="0" r="-11876" b="0"/>
            </a:stretch>
          </a:blipFill>
        </p:spPr>
      </p:sp>
      <p:sp>
        <p:nvSpPr>
          <p:cNvPr name="Freeform 3" id="3"/>
          <p:cNvSpPr/>
          <p:nvPr/>
        </p:nvSpPr>
        <p:spPr>
          <a:xfrm flipH="false" flipV="false" rot="0">
            <a:off x="7092678" y="3955680"/>
            <a:ext cx="3194685" cy="5118112"/>
          </a:xfrm>
          <a:custGeom>
            <a:avLst/>
            <a:gdLst/>
            <a:ahLst/>
            <a:cxnLst/>
            <a:rect r="r" b="b" t="t" l="l"/>
            <a:pathLst>
              <a:path h="5118112" w="3194685">
                <a:moveTo>
                  <a:pt x="0" y="0"/>
                </a:moveTo>
                <a:lnTo>
                  <a:pt x="3194685" y="0"/>
                </a:lnTo>
                <a:lnTo>
                  <a:pt x="3194685" y="5118112"/>
                </a:lnTo>
                <a:lnTo>
                  <a:pt x="0" y="5118112"/>
                </a:lnTo>
                <a:lnTo>
                  <a:pt x="0" y="0"/>
                </a:lnTo>
                <a:close/>
              </a:path>
            </a:pathLst>
          </a:custGeom>
          <a:blipFill>
            <a:blip r:embed="rId4"/>
            <a:stretch>
              <a:fillRect l="-69598" t="0" r="-44010" b="0"/>
            </a:stretch>
          </a:blipFill>
        </p:spPr>
      </p:sp>
      <p:grpSp>
        <p:nvGrpSpPr>
          <p:cNvPr name="Group 4" id="4"/>
          <p:cNvGrpSpPr/>
          <p:nvPr/>
        </p:nvGrpSpPr>
        <p:grpSpPr>
          <a:xfrm rot="5400000">
            <a:off x="-7102" y="7102"/>
            <a:ext cx="8877300" cy="8863096"/>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solidFill>
          </p:spPr>
        </p:sp>
      </p:grpSp>
      <p:sp>
        <p:nvSpPr>
          <p:cNvPr name="AutoShape 6" id="6"/>
          <p:cNvSpPr/>
          <p:nvPr/>
        </p:nvSpPr>
        <p:spPr>
          <a:xfrm rot="0">
            <a:off x="16558629" y="-95250"/>
            <a:ext cx="33351" cy="10496726"/>
          </a:xfrm>
          <a:prstGeom prst="rect">
            <a:avLst/>
          </a:prstGeom>
          <a:solidFill>
            <a:srgbClr val="000000"/>
          </a:solidFill>
        </p:spPr>
      </p:sp>
      <p:sp>
        <p:nvSpPr>
          <p:cNvPr name="AutoShape 7" id="7"/>
          <p:cNvSpPr/>
          <p:nvPr/>
        </p:nvSpPr>
        <p:spPr>
          <a:xfrm rot="-2700000">
            <a:off x="-1272504" y="6795432"/>
            <a:ext cx="5610063" cy="33751"/>
          </a:xfrm>
          <a:prstGeom prst="rect">
            <a:avLst/>
          </a:prstGeom>
          <a:solidFill>
            <a:srgbClr val="DBDADE"/>
          </a:solidFill>
        </p:spPr>
      </p:sp>
      <p:grpSp>
        <p:nvGrpSpPr>
          <p:cNvPr name="Group 8" id="8"/>
          <p:cNvGrpSpPr/>
          <p:nvPr/>
        </p:nvGrpSpPr>
        <p:grpSpPr>
          <a:xfrm rot="0">
            <a:off x="12310439" y="1419225"/>
            <a:ext cx="6558586" cy="1226418"/>
            <a:chOff x="0" y="0"/>
            <a:chExt cx="8744782" cy="1635224"/>
          </a:xfrm>
        </p:grpSpPr>
        <p:sp>
          <p:nvSpPr>
            <p:cNvPr name="TextBox 9" id="9"/>
            <p:cNvSpPr txBox="true"/>
            <p:nvPr/>
          </p:nvSpPr>
          <p:spPr>
            <a:xfrm rot="0">
              <a:off x="0" y="-57150"/>
              <a:ext cx="8744782" cy="698077"/>
            </a:xfrm>
            <a:prstGeom prst="rect">
              <a:avLst/>
            </a:prstGeom>
          </p:spPr>
          <p:txBody>
            <a:bodyPr anchor="t" rtlCol="false" tIns="0" lIns="0" bIns="0" rIns="0">
              <a:spAutoFit/>
            </a:bodyPr>
            <a:lstStyle/>
            <a:p>
              <a:pPr>
                <a:lnSpc>
                  <a:spcPts val="4480"/>
                </a:lnSpc>
              </a:pPr>
              <a:r>
                <a:rPr lang="en-US" sz="3200" spc="352">
                  <a:solidFill>
                    <a:srgbClr val="000000"/>
                  </a:solidFill>
                  <a:latin typeface="Montserrat Classic"/>
                </a:rPr>
                <a:t>PROTOTYPE</a:t>
              </a:r>
            </a:p>
          </p:txBody>
        </p:sp>
        <p:sp>
          <p:nvSpPr>
            <p:cNvPr name="TextBox 10" id="10"/>
            <p:cNvSpPr txBox="true"/>
            <p:nvPr/>
          </p:nvSpPr>
          <p:spPr>
            <a:xfrm rot="0">
              <a:off x="0" y="809724"/>
              <a:ext cx="8744782" cy="572770"/>
            </a:xfrm>
            <a:prstGeom prst="rect">
              <a:avLst/>
            </a:prstGeom>
          </p:spPr>
          <p:txBody>
            <a:bodyPr anchor="t" rtlCol="false" tIns="0" lIns="0" bIns="0" rIns="0">
              <a:spAutoFit/>
            </a:bodyPr>
            <a:lstStyle/>
            <a:p>
              <a:pPr>
                <a:lnSpc>
                  <a:spcPts val="3712"/>
                </a:lnSpc>
              </a:pPr>
              <a:r>
                <a:rPr lang="en-US" sz="2475" spc="24">
                  <a:solidFill>
                    <a:srgbClr val="000000"/>
                  </a:solidFill>
                  <a:latin typeface="Montserrat Light"/>
                </a:rPr>
                <a:t>95%</a:t>
              </a:r>
            </a:p>
          </p:txBody>
        </p:sp>
      </p:grpSp>
      <p:grpSp>
        <p:nvGrpSpPr>
          <p:cNvPr name="Group 11" id="11"/>
          <p:cNvGrpSpPr/>
          <p:nvPr/>
        </p:nvGrpSpPr>
        <p:grpSpPr>
          <a:xfrm rot="0">
            <a:off x="16420889" y="1485900"/>
            <a:ext cx="308829" cy="30882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3" id="13"/>
          <p:cNvGrpSpPr/>
          <p:nvPr/>
        </p:nvGrpSpPr>
        <p:grpSpPr>
          <a:xfrm rot="0">
            <a:off x="12310439" y="3204210"/>
            <a:ext cx="6558586" cy="1788393"/>
            <a:chOff x="0" y="0"/>
            <a:chExt cx="8744782" cy="2384524"/>
          </a:xfrm>
        </p:grpSpPr>
        <p:sp>
          <p:nvSpPr>
            <p:cNvPr name="TextBox 14" id="14"/>
            <p:cNvSpPr txBox="true"/>
            <p:nvPr/>
          </p:nvSpPr>
          <p:spPr>
            <a:xfrm rot="0">
              <a:off x="0" y="-57150"/>
              <a:ext cx="8744782" cy="1447377"/>
            </a:xfrm>
            <a:prstGeom prst="rect">
              <a:avLst/>
            </a:prstGeom>
          </p:spPr>
          <p:txBody>
            <a:bodyPr anchor="t" rtlCol="false" tIns="0" lIns="0" bIns="0" rIns="0">
              <a:spAutoFit/>
            </a:bodyPr>
            <a:lstStyle/>
            <a:p>
              <a:pPr>
                <a:lnSpc>
                  <a:spcPts val="4480"/>
                </a:lnSpc>
              </a:pPr>
              <a:r>
                <a:rPr lang="en-US" sz="3200" spc="352">
                  <a:solidFill>
                    <a:srgbClr val="000000"/>
                  </a:solidFill>
                  <a:latin typeface="Montserrat Classic"/>
                </a:rPr>
                <a:t>LAPORAN </a:t>
              </a:r>
            </a:p>
            <a:p>
              <a:pPr>
                <a:lnSpc>
                  <a:spcPts val="4480"/>
                </a:lnSpc>
              </a:pPr>
              <a:r>
                <a:rPr lang="en-US" sz="3200" spc="352">
                  <a:solidFill>
                    <a:srgbClr val="000000"/>
                  </a:solidFill>
                  <a:latin typeface="Montserrat Classic"/>
                </a:rPr>
                <a:t>KEMAJUAN</a:t>
              </a:r>
            </a:p>
          </p:txBody>
        </p:sp>
        <p:sp>
          <p:nvSpPr>
            <p:cNvPr name="TextBox 15" id="15"/>
            <p:cNvSpPr txBox="true"/>
            <p:nvPr/>
          </p:nvSpPr>
          <p:spPr>
            <a:xfrm rot="0">
              <a:off x="0" y="1559024"/>
              <a:ext cx="8744782" cy="572770"/>
            </a:xfrm>
            <a:prstGeom prst="rect">
              <a:avLst/>
            </a:prstGeom>
          </p:spPr>
          <p:txBody>
            <a:bodyPr anchor="t" rtlCol="false" tIns="0" lIns="0" bIns="0" rIns="0">
              <a:spAutoFit/>
            </a:bodyPr>
            <a:lstStyle/>
            <a:p>
              <a:pPr>
                <a:lnSpc>
                  <a:spcPts val="3712"/>
                </a:lnSpc>
              </a:pPr>
              <a:r>
                <a:rPr lang="en-US" sz="2475" spc="24">
                  <a:solidFill>
                    <a:srgbClr val="000000"/>
                  </a:solidFill>
                  <a:latin typeface="Montserrat Light"/>
                </a:rPr>
                <a:t>100%</a:t>
              </a:r>
            </a:p>
          </p:txBody>
        </p:sp>
      </p:grpSp>
      <p:grpSp>
        <p:nvGrpSpPr>
          <p:cNvPr name="Group 16" id="16"/>
          <p:cNvGrpSpPr/>
          <p:nvPr/>
        </p:nvGrpSpPr>
        <p:grpSpPr>
          <a:xfrm rot="0">
            <a:off x="16420889" y="3429000"/>
            <a:ext cx="308829" cy="30882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8" id="18"/>
          <p:cNvGrpSpPr/>
          <p:nvPr/>
        </p:nvGrpSpPr>
        <p:grpSpPr>
          <a:xfrm rot="0">
            <a:off x="12310439" y="5362794"/>
            <a:ext cx="6558586" cy="1788393"/>
            <a:chOff x="0" y="0"/>
            <a:chExt cx="8744782" cy="2384524"/>
          </a:xfrm>
        </p:grpSpPr>
        <p:sp>
          <p:nvSpPr>
            <p:cNvPr name="TextBox 19" id="19"/>
            <p:cNvSpPr txBox="true"/>
            <p:nvPr/>
          </p:nvSpPr>
          <p:spPr>
            <a:xfrm rot="0">
              <a:off x="0" y="-57150"/>
              <a:ext cx="8744782" cy="1447377"/>
            </a:xfrm>
            <a:prstGeom prst="rect">
              <a:avLst/>
            </a:prstGeom>
          </p:spPr>
          <p:txBody>
            <a:bodyPr anchor="t" rtlCol="false" tIns="0" lIns="0" bIns="0" rIns="0">
              <a:spAutoFit/>
            </a:bodyPr>
            <a:lstStyle/>
            <a:p>
              <a:pPr>
                <a:lnSpc>
                  <a:spcPts val="4480"/>
                </a:lnSpc>
              </a:pPr>
              <a:r>
                <a:rPr lang="en-US" sz="3200" spc="352">
                  <a:solidFill>
                    <a:srgbClr val="000000"/>
                  </a:solidFill>
                  <a:latin typeface="Montserrat Classic"/>
                </a:rPr>
                <a:t>LAPORAN</a:t>
              </a:r>
            </a:p>
            <a:p>
              <a:pPr>
                <a:lnSpc>
                  <a:spcPts val="4480"/>
                </a:lnSpc>
              </a:pPr>
              <a:r>
                <a:rPr lang="en-US" sz="3200" spc="352">
                  <a:solidFill>
                    <a:srgbClr val="000000"/>
                  </a:solidFill>
                  <a:latin typeface="Montserrat Classic"/>
                </a:rPr>
                <a:t>AKHIR</a:t>
              </a:r>
            </a:p>
          </p:txBody>
        </p:sp>
        <p:sp>
          <p:nvSpPr>
            <p:cNvPr name="TextBox 20" id="20"/>
            <p:cNvSpPr txBox="true"/>
            <p:nvPr/>
          </p:nvSpPr>
          <p:spPr>
            <a:xfrm rot="0">
              <a:off x="0" y="1559024"/>
              <a:ext cx="8744782" cy="572770"/>
            </a:xfrm>
            <a:prstGeom prst="rect">
              <a:avLst/>
            </a:prstGeom>
          </p:spPr>
          <p:txBody>
            <a:bodyPr anchor="t" rtlCol="false" tIns="0" lIns="0" bIns="0" rIns="0">
              <a:spAutoFit/>
            </a:bodyPr>
            <a:lstStyle/>
            <a:p>
              <a:pPr>
                <a:lnSpc>
                  <a:spcPts val="3712"/>
                </a:lnSpc>
              </a:pPr>
              <a:r>
                <a:rPr lang="en-US" sz="2475" spc="24">
                  <a:solidFill>
                    <a:srgbClr val="000000"/>
                  </a:solidFill>
                  <a:latin typeface="Montserrat Light"/>
                </a:rPr>
                <a:t>65%</a:t>
              </a:r>
            </a:p>
          </p:txBody>
        </p:sp>
      </p:grpSp>
      <p:grpSp>
        <p:nvGrpSpPr>
          <p:cNvPr name="Group 21" id="21"/>
          <p:cNvGrpSpPr/>
          <p:nvPr/>
        </p:nvGrpSpPr>
        <p:grpSpPr>
          <a:xfrm rot="0">
            <a:off x="16420889" y="5630778"/>
            <a:ext cx="308829" cy="308829"/>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23" id="23"/>
          <p:cNvGrpSpPr/>
          <p:nvPr/>
        </p:nvGrpSpPr>
        <p:grpSpPr>
          <a:xfrm rot="0">
            <a:off x="12310439" y="7490679"/>
            <a:ext cx="6558586" cy="1788393"/>
            <a:chOff x="0" y="0"/>
            <a:chExt cx="8744782" cy="2384524"/>
          </a:xfrm>
        </p:grpSpPr>
        <p:sp>
          <p:nvSpPr>
            <p:cNvPr name="TextBox 24" id="24"/>
            <p:cNvSpPr txBox="true"/>
            <p:nvPr/>
          </p:nvSpPr>
          <p:spPr>
            <a:xfrm rot="0">
              <a:off x="0" y="-57150"/>
              <a:ext cx="8744782" cy="1447377"/>
            </a:xfrm>
            <a:prstGeom prst="rect">
              <a:avLst/>
            </a:prstGeom>
          </p:spPr>
          <p:txBody>
            <a:bodyPr anchor="t" rtlCol="false" tIns="0" lIns="0" bIns="0" rIns="0">
              <a:spAutoFit/>
            </a:bodyPr>
            <a:lstStyle/>
            <a:p>
              <a:pPr>
                <a:lnSpc>
                  <a:spcPts val="4480"/>
                </a:lnSpc>
              </a:pPr>
              <a:r>
                <a:rPr lang="en-US" sz="3200" spc="352">
                  <a:solidFill>
                    <a:srgbClr val="000000"/>
                  </a:solidFill>
                  <a:latin typeface="Montserrat Classic"/>
                </a:rPr>
                <a:t>ARTIKEL </a:t>
              </a:r>
            </a:p>
            <a:p>
              <a:pPr>
                <a:lnSpc>
                  <a:spcPts val="4480"/>
                </a:lnSpc>
              </a:pPr>
              <a:r>
                <a:rPr lang="en-US" sz="3200" spc="352">
                  <a:solidFill>
                    <a:srgbClr val="000000"/>
                  </a:solidFill>
                  <a:latin typeface="Montserrat Classic"/>
                </a:rPr>
                <a:t>ILMIAH</a:t>
              </a:r>
            </a:p>
          </p:txBody>
        </p:sp>
        <p:sp>
          <p:nvSpPr>
            <p:cNvPr name="TextBox 25" id="25"/>
            <p:cNvSpPr txBox="true"/>
            <p:nvPr/>
          </p:nvSpPr>
          <p:spPr>
            <a:xfrm rot="0">
              <a:off x="0" y="1559024"/>
              <a:ext cx="8744782" cy="572770"/>
            </a:xfrm>
            <a:prstGeom prst="rect">
              <a:avLst/>
            </a:prstGeom>
          </p:spPr>
          <p:txBody>
            <a:bodyPr anchor="t" rtlCol="false" tIns="0" lIns="0" bIns="0" rIns="0">
              <a:spAutoFit/>
            </a:bodyPr>
            <a:lstStyle/>
            <a:p>
              <a:pPr>
                <a:lnSpc>
                  <a:spcPts val="3712"/>
                </a:lnSpc>
              </a:pPr>
              <a:r>
                <a:rPr lang="en-US" sz="2475" spc="24">
                  <a:solidFill>
                    <a:srgbClr val="000000"/>
                  </a:solidFill>
                  <a:latin typeface="Montserrat Light"/>
                </a:rPr>
                <a:t>40%</a:t>
              </a:r>
            </a:p>
          </p:txBody>
        </p:sp>
      </p:grpSp>
      <p:grpSp>
        <p:nvGrpSpPr>
          <p:cNvPr name="Group 26" id="26"/>
          <p:cNvGrpSpPr/>
          <p:nvPr/>
        </p:nvGrpSpPr>
        <p:grpSpPr>
          <a:xfrm rot="0">
            <a:off x="16420889" y="7715469"/>
            <a:ext cx="308829" cy="308829"/>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28" id="28"/>
          <p:cNvSpPr txBox="true"/>
          <p:nvPr/>
        </p:nvSpPr>
        <p:spPr>
          <a:xfrm rot="0">
            <a:off x="1028700" y="981075"/>
            <a:ext cx="3923050" cy="2223135"/>
          </a:xfrm>
          <a:prstGeom prst="rect">
            <a:avLst/>
          </a:prstGeom>
        </p:spPr>
        <p:txBody>
          <a:bodyPr anchor="t" rtlCol="false" tIns="0" lIns="0" bIns="0" rIns="0">
            <a:spAutoFit/>
          </a:bodyPr>
          <a:lstStyle/>
          <a:p>
            <a:pPr>
              <a:lnSpc>
                <a:spcPts val="8820"/>
              </a:lnSpc>
            </a:pPr>
            <a:r>
              <a:rPr lang="en-US" sz="7000" spc="63">
                <a:solidFill>
                  <a:srgbClr val="342D47"/>
                </a:solidFill>
                <a:latin typeface="Montserrat Classic Bold"/>
              </a:rPr>
              <a:t>Target Luaran</a:t>
            </a:r>
          </a:p>
        </p:txBody>
      </p:sp>
      <p:sp>
        <p:nvSpPr>
          <p:cNvPr name="TextBox 29" id="29"/>
          <p:cNvSpPr txBox="true"/>
          <p:nvPr/>
        </p:nvSpPr>
        <p:spPr>
          <a:xfrm rot="0">
            <a:off x="3316281" y="3800909"/>
            <a:ext cx="3247084" cy="537845"/>
          </a:xfrm>
          <a:prstGeom prst="rect">
            <a:avLst/>
          </a:prstGeom>
        </p:spPr>
        <p:txBody>
          <a:bodyPr anchor="t" rtlCol="false" tIns="0" lIns="0" bIns="0" rIns="0">
            <a:spAutoFit/>
          </a:bodyPr>
          <a:lstStyle/>
          <a:p>
            <a:pPr>
              <a:lnSpc>
                <a:spcPts val="4480"/>
              </a:lnSpc>
            </a:pPr>
            <a:r>
              <a:rPr lang="en-US" sz="3200" spc="352">
                <a:solidFill>
                  <a:srgbClr val="000000"/>
                </a:solidFill>
                <a:latin typeface="Montserrat Classic"/>
              </a:rPr>
              <a:t>PROTOTYPE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909" t="-6191" r="-309" b="-16065"/>
            </a:stretch>
          </a:blipFill>
        </p:spPr>
      </p:sp>
      <p:sp>
        <p:nvSpPr>
          <p:cNvPr name="AutoShape 3" id="3"/>
          <p:cNvSpPr/>
          <p:nvPr/>
        </p:nvSpPr>
        <p:spPr>
          <a:xfrm rot="5400000">
            <a:off x="1028700" y="9184274"/>
            <a:ext cx="16230600" cy="33751"/>
          </a:xfrm>
          <a:prstGeom prst="rect">
            <a:avLst/>
          </a:prstGeom>
          <a:solidFill>
            <a:srgbClr val="F8FBF8"/>
          </a:solidFill>
        </p:spPr>
      </p:sp>
      <p:grpSp>
        <p:nvGrpSpPr>
          <p:cNvPr name="Group 4" id="4"/>
          <p:cNvGrpSpPr/>
          <p:nvPr/>
        </p:nvGrpSpPr>
        <p:grpSpPr>
          <a:xfrm rot="8100000">
            <a:off x="3796086" y="9402258"/>
            <a:ext cx="1818523" cy="181561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sp>
        <p:nvSpPr>
          <p:cNvPr name="AutoShape 6" id="6"/>
          <p:cNvSpPr/>
          <p:nvPr/>
        </p:nvSpPr>
        <p:spPr>
          <a:xfrm rot="0">
            <a:off x="4671997" y="4555665"/>
            <a:ext cx="33351" cy="10496726"/>
          </a:xfrm>
          <a:prstGeom prst="rect">
            <a:avLst/>
          </a:prstGeom>
          <a:solidFill>
            <a:srgbClr val="000000"/>
          </a:solidFill>
        </p:spPr>
      </p:sp>
      <p:grpSp>
        <p:nvGrpSpPr>
          <p:cNvPr name="Group 7" id="7"/>
          <p:cNvGrpSpPr/>
          <p:nvPr/>
        </p:nvGrpSpPr>
        <p:grpSpPr>
          <a:xfrm rot="0">
            <a:off x="4550933" y="4479465"/>
            <a:ext cx="308829" cy="30882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9" id="9"/>
          <p:cNvGrpSpPr/>
          <p:nvPr/>
        </p:nvGrpSpPr>
        <p:grpSpPr>
          <a:xfrm rot="0">
            <a:off x="4550933" y="5602489"/>
            <a:ext cx="308829" cy="30882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1" id="11"/>
          <p:cNvGrpSpPr/>
          <p:nvPr/>
        </p:nvGrpSpPr>
        <p:grpSpPr>
          <a:xfrm rot="0">
            <a:off x="4550933" y="6725514"/>
            <a:ext cx="308829" cy="30882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3" id="13"/>
          <p:cNvGrpSpPr/>
          <p:nvPr/>
        </p:nvGrpSpPr>
        <p:grpSpPr>
          <a:xfrm rot="0">
            <a:off x="4550933" y="7848538"/>
            <a:ext cx="308829" cy="30882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15" id="15"/>
          <p:cNvSpPr txBox="true"/>
          <p:nvPr/>
        </p:nvSpPr>
        <p:spPr>
          <a:xfrm rot="0">
            <a:off x="343096" y="8318468"/>
            <a:ext cx="4224751" cy="372744"/>
          </a:xfrm>
          <a:prstGeom prst="rect">
            <a:avLst/>
          </a:prstGeom>
        </p:spPr>
        <p:txBody>
          <a:bodyPr anchor="t" rtlCol="false" tIns="0" lIns="0" bIns="0" rIns="0">
            <a:spAutoFit/>
          </a:bodyPr>
          <a:lstStyle/>
          <a:p>
            <a:pPr algn="ctr">
              <a:lnSpc>
                <a:spcPts val="3080"/>
              </a:lnSpc>
            </a:pPr>
          </a:p>
        </p:txBody>
      </p:sp>
      <p:sp>
        <p:nvSpPr>
          <p:cNvPr name="TextBox 16" id="16"/>
          <p:cNvSpPr txBox="true"/>
          <p:nvPr/>
        </p:nvSpPr>
        <p:spPr>
          <a:xfrm rot="0">
            <a:off x="169245" y="1613355"/>
            <a:ext cx="8967405" cy="1515999"/>
          </a:xfrm>
          <a:prstGeom prst="rect">
            <a:avLst/>
          </a:prstGeom>
        </p:spPr>
        <p:txBody>
          <a:bodyPr anchor="t" rtlCol="false" tIns="0" lIns="0" bIns="0" rIns="0">
            <a:spAutoFit/>
          </a:bodyPr>
          <a:lstStyle/>
          <a:p>
            <a:pPr algn="ctr">
              <a:lnSpc>
                <a:spcPts val="6048"/>
              </a:lnSpc>
            </a:pPr>
            <a:r>
              <a:rPr lang="en-US" sz="4800" spc="43">
                <a:solidFill>
                  <a:srgbClr val="000000"/>
                </a:solidFill>
                <a:latin typeface="Montserrat Classic Bold"/>
              </a:rPr>
              <a:t>Timeline </a:t>
            </a:r>
          </a:p>
          <a:p>
            <a:pPr algn="ctr">
              <a:lnSpc>
                <a:spcPts val="6048"/>
              </a:lnSpc>
            </a:pPr>
            <a:r>
              <a:rPr lang="en-US" sz="4800" spc="43">
                <a:solidFill>
                  <a:srgbClr val="000000"/>
                </a:solidFill>
                <a:latin typeface="Montserrat Classic Bold"/>
              </a:rPr>
              <a:t>Selanjutnya</a:t>
            </a:r>
          </a:p>
        </p:txBody>
      </p:sp>
      <p:sp>
        <p:nvSpPr>
          <p:cNvPr name="TextBox 17" id="17"/>
          <p:cNvSpPr txBox="true"/>
          <p:nvPr/>
        </p:nvSpPr>
        <p:spPr>
          <a:xfrm rot="0">
            <a:off x="177821" y="4207160"/>
            <a:ext cx="4224751" cy="763269"/>
          </a:xfrm>
          <a:prstGeom prst="rect">
            <a:avLst/>
          </a:prstGeom>
        </p:spPr>
        <p:txBody>
          <a:bodyPr anchor="t" rtlCol="false" tIns="0" lIns="0" bIns="0" rIns="0">
            <a:spAutoFit/>
          </a:bodyPr>
          <a:lstStyle/>
          <a:p>
            <a:pPr algn="ctr">
              <a:lnSpc>
                <a:spcPts val="3080"/>
              </a:lnSpc>
            </a:pPr>
            <a:r>
              <a:rPr lang="en-US" sz="2200" spc="242">
                <a:solidFill>
                  <a:srgbClr val="000000"/>
                </a:solidFill>
                <a:latin typeface="Montserrat Classic"/>
              </a:rPr>
              <a:t>MENYELESAIKAN LAPORAN AKHIR</a:t>
            </a:r>
          </a:p>
        </p:txBody>
      </p:sp>
      <p:sp>
        <p:nvSpPr>
          <p:cNvPr name="TextBox 18" id="18"/>
          <p:cNvSpPr txBox="true"/>
          <p:nvPr/>
        </p:nvSpPr>
        <p:spPr>
          <a:xfrm rot="0">
            <a:off x="206396" y="6453208"/>
            <a:ext cx="4224751" cy="763269"/>
          </a:xfrm>
          <a:prstGeom prst="rect">
            <a:avLst/>
          </a:prstGeom>
        </p:spPr>
        <p:txBody>
          <a:bodyPr anchor="t" rtlCol="false" tIns="0" lIns="0" bIns="0" rIns="0">
            <a:spAutoFit/>
          </a:bodyPr>
          <a:lstStyle/>
          <a:p>
            <a:pPr algn="ctr">
              <a:lnSpc>
                <a:spcPts val="3080"/>
              </a:lnSpc>
            </a:pPr>
            <a:r>
              <a:rPr lang="en-US" sz="2200" spc="242">
                <a:solidFill>
                  <a:srgbClr val="000000"/>
                </a:solidFill>
                <a:latin typeface="Montserrat Classic"/>
              </a:rPr>
              <a:t>PUBLIKASI ARTIKEL ILMIAH</a:t>
            </a:r>
          </a:p>
        </p:txBody>
      </p:sp>
      <p:sp>
        <p:nvSpPr>
          <p:cNvPr name="TextBox 19" id="19"/>
          <p:cNvSpPr txBox="true"/>
          <p:nvPr/>
        </p:nvSpPr>
        <p:spPr>
          <a:xfrm rot="0">
            <a:off x="4810123" y="5330184"/>
            <a:ext cx="4224751" cy="763269"/>
          </a:xfrm>
          <a:prstGeom prst="rect">
            <a:avLst/>
          </a:prstGeom>
        </p:spPr>
        <p:txBody>
          <a:bodyPr anchor="t" rtlCol="false" tIns="0" lIns="0" bIns="0" rIns="0">
            <a:spAutoFit/>
          </a:bodyPr>
          <a:lstStyle/>
          <a:p>
            <a:pPr algn="ctr">
              <a:lnSpc>
                <a:spcPts val="3080"/>
              </a:lnSpc>
            </a:pPr>
            <a:r>
              <a:rPr lang="en-US" sz="2200" spc="242">
                <a:solidFill>
                  <a:srgbClr val="000000"/>
                </a:solidFill>
                <a:latin typeface="Montserrat Classic"/>
              </a:rPr>
              <a:t>MENYELESAIKAN ARTIKEL ILMIAH</a:t>
            </a:r>
          </a:p>
        </p:txBody>
      </p:sp>
      <p:sp>
        <p:nvSpPr>
          <p:cNvPr name="TextBox 20" id="20"/>
          <p:cNvSpPr txBox="true"/>
          <p:nvPr/>
        </p:nvSpPr>
        <p:spPr>
          <a:xfrm rot="0">
            <a:off x="4810123" y="7777293"/>
            <a:ext cx="4224751" cy="763269"/>
          </a:xfrm>
          <a:prstGeom prst="rect">
            <a:avLst/>
          </a:prstGeom>
        </p:spPr>
        <p:txBody>
          <a:bodyPr anchor="t" rtlCol="false" tIns="0" lIns="0" bIns="0" rIns="0">
            <a:spAutoFit/>
          </a:bodyPr>
          <a:lstStyle/>
          <a:p>
            <a:pPr algn="ctr">
              <a:lnSpc>
                <a:spcPts val="3080"/>
              </a:lnSpc>
            </a:pPr>
            <a:r>
              <a:rPr lang="en-US" sz="2200" spc="242">
                <a:solidFill>
                  <a:srgbClr val="000000"/>
                </a:solidFill>
                <a:latin typeface="Montserrat Classic"/>
              </a:rPr>
              <a:t>MENDAFTARKAN</a:t>
            </a:r>
          </a:p>
          <a:p>
            <a:pPr algn="ctr">
              <a:lnSpc>
                <a:spcPts val="3080"/>
              </a:lnSpc>
            </a:pPr>
            <a:r>
              <a:rPr lang="en-US" sz="2200" spc="242">
                <a:solidFill>
                  <a:srgbClr val="000000"/>
                </a:solidFill>
                <a:latin typeface="Montserrat Classic"/>
              </a:rPr>
              <a:t>PATEN HKI</a:t>
            </a:r>
          </a:p>
        </p:txBody>
      </p:sp>
      <p:grpSp>
        <p:nvGrpSpPr>
          <p:cNvPr name="Group 21" id="21"/>
          <p:cNvGrpSpPr/>
          <p:nvPr/>
        </p:nvGrpSpPr>
        <p:grpSpPr>
          <a:xfrm rot="0">
            <a:off x="9301545" y="-1271322"/>
            <a:ext cx="8967405" cy="10257810"/>
            <a:chOff x="0" y="0"/>
            <a:chExt cx="11956539" cy="13677079"/>
          </a:xfrm>
        </p:grpSpPr>
        <p:grpSp>
          <p:nvGrpSpPr>
            <p:cNvPr name="Group 22" id="22"/>
            <p:cNvGrpSpPr/>
            <p:nvPr/>
          </p:nvGrpSpPr>
          <p:grpSpPr>
            <a:xfrm rot="-2700000">
              <a:off x="4748034" y="502740"/>
              <a:ext cx="2424698" cy="2420818"/>
              <a:chOff x="0" y="0"/>
              <a:chExt cx="6350000" cy="6339840"/>
            </a:xfrm>
          </p:grpSpPr>
          <p:sp>
            <p:nvSpPr>
              <p:cNvPr name="Freeform 23" id="2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sp>
          <p:nvSpPr>
            <p:cNvPr name="TextBox 24" id="24"/>
            <p:cNvSpPr txBox="true"/>
            <p:nvPr/>
          </p:nvSpPr>
          <p:spPr>
            <a:xfrm rot="0">
              <a:off x="0" y="4225077"/>
              <a:ext cx="11956539" cy="995807"/>
            </a:xfrm>
            <a:prstGeom prst="rect">
              <a:avLst/>
            </a:prstGeom>
          </p:spPr>
          <p:txBody>
            <a:bodyPr anchor="t" rtlCol="false" tIns="0" lIns="0" bIns="0" rIns="0">
              <a:spAutoFit/>
            </a:bodyPr>
            <a:lstStyle/>
            <a:p>
              <a:pPr algn="ctr">
                <a:lnSpc>
                  <a:spcPts val="6048"/>
                </a:lnSpc>
              </a:pPr>
              <a:r>
                <a:rPr lang="en-US" sz="4800" spc="43">
                  <a:solidFill>
                    <a:srgbClr val="000000"/>
                  </a:solidFill>
                  <a:latin typeface="Montserrat Classic Bold"/>
                </a:rPr>
                <a:t>Potensi</a:t>
              </a:r>
            </a:p>
          </p:txBody>
        </p:sp>
        <p:sp>
          <p:nvSpPr>
            <p:cNvPr name="TextBox 25" id="25"/>
            <p:cNvSpPr txBox="true"/>
            <p:nvPr/>
          </p:nvSpPr>
          <p:spPr>
            <a:xfrm rot="0">
              <a:off x="3117301" y="6552237"/>
              <a:ext cx="5633001" cy="1004993"/>
            </a:xfrm>
            <a:prstGeom prst="rect">
              <a:avLst/>
            </a:prstGeom>
          </p:spPr>
          <p:txBody>
            <a:bodyPr anchor="t" rtlCol="false" tIns="0" lIns="0" bIns="0" rIns="0">
              <a:spAutoFit/>
            </a:bodyPr>
            <a:lstStyle/>
            <a:p>
              <a:pPr algn="ctr">
                <a:lnSpc>
                  <a:spcPts val="3080"/>
                </a:lnSpc>
              </a:pPr>
              <a:r>
                <a:rPr lang="en-US" sz="2200" spc="242">
                  <a:solidFill>
                    <a:srgbClr val="000000"/>
                  </a:solidFill>
                  <a:latin typeface="Montserrat Classic"/>
                </a:rPr>
                <a:t>PUBLIKASI</a:t>
              </a:r>
            </a:p>
            <a:p>
              <a:pPr algn="ctr">
                <a:lnSpc>
                  <a:spcPts val="3080"/>
                </a:lnSpc>
              </a:pPr>
              <a:r>
                <a:rPr lang="en-US" sz="2200" spc="242">
                  <a:solidFill>
                    <a:srgbClr val="000000"/>
                  </a:solidFill>
                  <a:latin typeface="Montserrat Classic"/>
                </a:rPr>
                <a:t> ARTIKEL ILMIAH</a:t>
              </a:r>
            </a:p>
          </p:txBody>
        </p:sp>
        <p:sp>
          <p:nvSpPr>
            <p:cNvPr name="TextBox 26" id="26"/>
            <p:cNvSpPr txBox="true"/>
            <p:nvPr/>
          </p:nvSpPr>
          <p:spPr>
            <a:xfrm rot="0">
              <a:off x="3161769" y="9148612"/>
              <a:ext cx="5633001" cy="1525693"/>
            </a:xfrm>
            <a:prstGeom prst="rect">
              <a:avLst/>
            </a:prstGeom>
          </p:spPr>
          <p:txBody>
            <a:bodyPr anchor="t" rtlCol="false" tIns="0" lIns="0" bIns="0" rIns="0">
              <a:spAutoFit/>
            </a:bodyPr>
            <a:lstStyle/>
            <a:p>
              <a:pPr algn="ctr">
                <a:lnSpc>
                  <a:spcPts val="3080"/>
                </a:lnSpc>
              </a:pPr>
              <a:r>
                <a:rPr lang="en-US" sz="2200" spc="242">
                  <a:solidFill>
                    <a:srgbClr val="000000"/>
                  </a:solidFill>
                  <a:latin typeface="Montserrat Classic"/>
                </a:rPr>
                <a:t>PELUANG UNTUK </a:t>
              </a:r>
            </a:p>
            <a:p>
              <a:pPr algn="ctr">
                <a:lnSpc>
                  <a:spcPts val="3080"/>
                </a:lnSpc>
              </a:pPr>
              <a:r>
                <a:rPr lang="en-US" sz="2200" spc="242">
                  <a:solidFill>
                    <a:srgbClr val="000000"/>
                  </a:solidFill>
                  <a:latin typeface="Montserrat Classic"/>
                </a:rPr>
                <a:t>PATEN PRODUK (HKI) DAN KOMERSIL</a:t>
              </a:r>
            </a:p>
          </p:txBody>
        </p:sp>
        <p:sp>
          <p:nvSpPr>
            <p:cNvPr name="TextBox 27" id="27"/>
            <p:cNvSpPr txBox="true"/>
            <p:nvPr/>
          </p:nvSpPr>
          <p:spPr>
            <a:xfrm rot="0">
              <a:off x="3117301" y="12151387"/>
              <a:ext cx="5633001" cy="1525693"/>
            </a:xfrm>
            <a:prstGeom prst="rect">
              <a:avLst/>
            </a:prstGeom>
          </p:spPr>
          <p:txBody>
            <a:bodyPr anchor="t" rtlCol="false" tIns="0" lIns="0" bIns="0" rIns="0">
              <a:spAutoFit/>
            </a:bodyPr>
            <a:lstStyle/>
            <a:p>
              <a:pPr algn="ctr">
                <a:lnSpc>
                  <a:spcPts val="3080"/>
                </a:lnSpc>
              </a:pPr>
              <a:r>
                <a:rPr lang="en-US" sz="2200" spc="242">
                  <a:solidFill>
                    <a:srgbClr val="000000"/>
                  </a:solidFill>
                  <a:latin typeface="Montserrat Classic"/>
                </a:rPr>
                <a:t>PELUANG PENGEMBANGAN </a:t>
              </a:r>
            </a:p>
            <a:p>
              <a:pPr algn="ctr">
                <a:lnSpc>
                  <a:spcPts val="3080"/>
                </a:lnSpc>
              </a:pPr>
              <a:r>
                <a:rPr lang="en-US" sz="2200" spc="242">
                  <a:solidFill>
                    <a:srgbClr val="000000"/>
                  </a:solidFill>
                  <a:latin typeface="Montserrat Classic"/>
                </a:rPr>
                <a:t>SISTEM AKUISISI</a:t>
              </a:r>
            </a:p>
          </p:txBody>
        </p:sp>
        <p:grpSp>
          <p:nvGrpSpPr>
            <p:cNvPr name="Group 28" id="28"/>
            <p:cNvGrpSpPr/>
            <p:nvPr/>
          </p:nvGrpSpPr>
          <p:grpSpPr>
            <a:xfrm rot="0">
              <a:off x="5772383" y="5903843"/>
              <a:ext cx="411773" cy="41177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30" id="30"/>
            <p:cNvGrpSpPr/>
            <p:nvPr/>
          </p:nvGrpSpPr>
          <p:grpSpPr>
            <a:xfrm rot="0">
              <a:off x="5772383" y="8458929"/>
              <a:ext cx="411773" cy="411773"/>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32" id="32"/>
            <p:cNvGrpSpPr/>
            <p:nvPr/>
          </p:nvGrpSpPr>
          <p:grpSpPr>
            <a:xfrm rot="0">
              <a:off x="5772383" y="11487104"/>
              <a:ext cx="411773" cy="411773"/>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BDADE"/>
        </a:solidFill>
      </p:bgPr>
    </p:bg>
    <p:spTree>
      <p:nvGrpSpPr>
        <p:cNvPr id="1" name=""/>
        <p:cNvGrpSpPr/>
        <p:nvPr/>
      </p:nvGrpSpPr>
      <p:grpSpPr>
        <a:xfrm>
          <a:off x="0" y="0"/>
          <a:ext cx="0" cy="0"/>
          <a:chOff x="0" y="0"/>
          <a:chExt cx="0" cy="0"/>
        </a:xfrm>
      </p:grpSpPr>
      <p:grpSp>
        <p:nvGrpSpPr>
          <p:cNvPr name="Group 2" id="2"/>
          <p:cNvGrpSpPr/>
          <p:nvPr/>
        </p:nvGrpSpPr>
        <p:grpSpPr>
          <a:xfrm rot="5400000">
            <a:off x="-6652" y="6652"/>
            <a:ext cx="8314507" cy="830120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solidFill>
          </p:spPr>
        </p:sp>
      </p:grpSp>
      <p:sp>
        <p:nvSpPr>
          <p:cNvPr name="TextBox 4" id="4"/>
          <p:cNvSpPr txBox="true"/>
          <p:nvPr/>
        </p:nvSpPr>
        <p:spPr>
          <a:xfrm rot="0">
            <a:off x="8291895" y="990600"/>
            <a:ext cx="8967405" cy="2027682"/>
          </a:xfrm>
          <a:prstGeom prst="rect">
            <a:avLst/>
          </a:prstGeom>
        </p:spPr>
        <p:txBody>
          <a:bodyPr anchor="t" rtlCol="false" tIns="0" lIns="0" bIns="0" rIns="0">
            <a:spAutoFit/>
          </a:bodyPr>
          <a:lstStyle/>
          <a:p>
            <a:pPr algn="r">
              <a:lnSpc>
                <a:spcPts val="8064"/>
              </a:lnSpc>
            </a:pPr>
            <a:r>
              <a:rPr lang="en-US" sz="6400" spc="57">
                <a:solidFill>
                  <a:srgbClr val="000000"/>
                </a:solidFill>
                <a:latin typeface="Montserrat Classic Bold"/>
              </a:rPr>
              <a:t>Rekapapitulasi Penggunaan Dana</a:t>
            </a:r>
          </a:p>
        </p:txBody>
      </p:sp>
      <p:sp>
        <p:nvSpPr>
          <p:cNvPr name="AutoShape 5" id="5"/>
          <p:cNvSpPr/>
          <p:nvPr/>
        </p:nvSpPr>
        <p:spPr>
          <a:xfrm rot="-2700000">
            <a:off x="-1177102" y="5538976"/>
            <a:ext cx="5610063" cy="33751"/>
          </a:xfrm>
          <a:prstGeom prst="rect">
            <a:avLst/>
          </a:prstGeom>
          <a:solidFill>
            <a:srgbClr val="000000"/>
          </a:solidFill>
        </p:spPr>
      </p:sp>
      <p:sp>
        <p:nvSpPr>
          <p:cNvPr name="TextBox 6" id="6"/>
          <p:cNvSpPr txBox="true"/>
          <p:nvPr/>
        </p:nvSpPr>
        <p:spPr>
          <a:xfrm rot="0">
            <a:off x="1515516" y="1086304"/>
            <a:ext cx="3412949" cy="405765"/>
          </a:xfrm>
          <a:prstGeom prst="rect">
            <a:avLst/>
          </a:prstGeom>
        </p:spPr>
        <p:txBody>
          <a:bodyPr anchor="t" rtlCol="false" tIns="0" lIns="0" bIns="0" rIns="0">
            <a:spAutoFit/>
          </a:bodyPr>
          <a:lstStyle/>
          <a:p>
            <a:pPr>
              <a:lnSpc>
                <a:spcPts val="3359"/>
              </a:lnSpc>
            </a:pPr>
            <a:r>
              <a:rPr lang="en-US" sz="2400" spc="192">
                <a:solidFill>
                  <a:srgbClr val="342D47"/>
                </a:solidFill>
                <a:latin typeface="Montserrat Classic"/>
              </a:rPr>
              <a:t>PKM - KC</a:t>
            </a:r>
          </a:p>
        </p:txBody>
      </p:sp>
      <p:grpSp>
        <p:nvGrpSpPr>
          <p:cNvPr name="Group 7" id="7"/>
          <p:cNvGrpSpPr/>
          <p:nvPr/>
        </p:nvGrpSpPr>
        <p:grpSpPr>
          <a:xfrm rot="5400000">
            <a:off x="801415" y="777165"/>
            <a:ext cx="714672" cy="713529"/>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grpSp>
        <p:nvGrpSpPr>
          <p:cNvPr name="Group 9" id="9"/>
          <p:cNvGrpSpPr/>
          <p:nvPr/>
        </p:nvGrpSpPr>
        <p:grpSpPr>
          <a:xfrm rot="0">
            <a:off x="3812628" y="6689327"/>
            <a:ext cx="13446672" cy="1318333"/>
            <a:chOff x="0" y="0"/>
            <a:chExt cx="17928895" cy="1757777"/>
          </a:xfrm>
        </p:grpSpPr>
        <p:sp>
          <p:nvSpPr>
            <p:cNvPr name="TextBox 10" id="10"/>
            <p:cNvSpPr txBox="true"/>
            <p:nvPr/>
          </p:nvSpPr>
          <p:spPr>
            <a:xfrm rot="0">
              <a:off x="12737739" y="-57150"/>
              <a:ext cx="4890668" cy="622723"/>
            </a:xfrm>
            <a:prstGeom prst="rect">
              <a:avLst/>
            </a:prstGeom>
          </p:spPr>
          <p:txBody>
            <a:bodyPr anchor="t" rtlCol="false" tIns="0" lIns="0" bIns="0" rIns="0">
              <a:spAutoFit/>
            </a:bodyPr>
            <a:lstStyle/>
            <a:p>
              <a:pPr algn="ctr">
                <a:lnSpc>
                  <a:spcPts val="3920"/>
                </a:lnSpc>
              </a:pPr>
              <a:r>
                <a:rPr lang="en-US" sz="2800" spc="308">
                  <a:solidFill>
                    <a:srgbClr val="000000"/>
                  </a:solidFill>
                  <a:latin typeface="Montserrat Classic"/>
                </a:rPr>
                <a:t>PENGGUNAAN</a:t>
              </a:r>
            </a:p>
          </p:txBody>
        </p:sp>
        <p:sp>
          <p:nvSpPr>
            <p:cNvPr name="TextBox 11" id="11"/>
            <p:cNvSpPr txBox="true"/>
            <p:nvPr/>
          </p:nvSpPr>
          <p:spPr>
            <a:xfrm rot="0">
              <a:off x="6715809" y="-57150"/>
              <a:ext cx="4890668" cy="622723"/>
            </a:xfrm>
            <a:prstGeom prst="rect">
              <a:avLst/>
            </a:prstGeom>
          </p:spPr>
          <p:txBody>
            <a:bodyPr anchor="t" rtlCol="false" tIns="0" lIns="0" bIns="0" rIns="0">
              <a:spAutoFit/>
            </a:bodyPr>
            <a:lstStyle/>
            <a:p>
              <a:pPr algn="ctr">
                <a:lnSpc>
                  <a:spcPts val="3920"/>
                </a:lnSpc>
              </a:pPr>
              <a:r>
                <a:rPr lang="en-US" sz="2800" spc="308">
                  <a:solidFill>
                    <a:srgbClr val="000000"/>
                  </a:solidFill>
                  <a:latin typeface="Montserrat Classic"/>
                </a:rPr>
                <a:t>DANA PT</a:t>
              </a:r>
            </a:p>
          </p:txBody>
        </p:sp>
        <p:sp>
          <p:nvSpPr>
            <p:cNvPr name="TextBox 12" id="12"/>
            <p:cNvSpPr txBox="true"/>
            <p:nvPr/>
          </p:nvSpPr>
          <p:spPr>
            <a:xfrm rot="0">
              <a:off x="450631" y="-57150"/>
              <a:ext cx="4890668" cy="622723"/>
            </a:xfrm>
            <a:prstGeom prst="rect">
              <a:avLst/>
            </a:prstGeom>
          </p:spPr>
          <p:txBody>
            <a:bodyPr anchor="t" rtlCol="false" tIns="0" lIns="0" bIns="0" rIns="0">
              <a:spAutoFit/>
            </a:bodyPr>
            <a:lstStyle/>
            <a:p>
              <a:pPr algn="ctr">
                <a:lnSpc>
                  <a:spcPts val="3920"/>
                </a:lnSpc>
              </a:pPr>
              <a:r>
                <a:rPr lang="en-US" sz="2800" spc="308">
                  <a:solidFill>
                    <a:srgbClr val="000000"/>
                  </a:solidFill>
                  <a:latin typeface="Montserrat Classic"/>
                </a:rPr>
                <a:t>DANA DIKTI</a:t>
              </a:r>
            </a:p>
          </p:txBody>
        </p:sp>
        <p:sp>
          <p:nvSpPr>
            <p:cNvPr name="TextBox 13" id="13"/>
            <p:cNvSpPr txBox="true"/>
            <p:nvPr/>
          </p:nvSpPr>
          <p:spPr>
            <a:xfrm rot="0">
              <a:off x="0" y="877243"/>
              <a:ext cx="5641787" cy="880534"/>
            </a:xfrm>
            <a:prstGeom prst="rect">
              <a:avLst/>
            </a:prstGeom>
          </p:spPr>
          <p:txBody>
            <a:bodyPr anchor="t" rtlCol="false" tIns="0" lIns="0" bIns="0" rIns="0">
              <a:spAutoFit/>
            </a:bodyPr>
            <a:lstStyle/>
            <a:p>
              <a:pPr algn="ctr">
                <a:lnSpc>
                  <a:spcPts val="5599"/>
                </a:lnSpc>
              </a:pPr>
              <a:r>
                <a:rPr lang="en-US" sz="3999" spc="439">
                  <a:solidFill>
                    <a:srgbClr val="000000"/>
                  </a:solidFill>
                  <a:latin typeface="Montserrat Classic Bold"/>
                </a:rPr>
                <a:t>Rp4.160.000</a:t>
              </a:r>
            </a:p>
          </p:txBody>
        </p:sp>
        <p:sp>
          <p:nvSpPr>
            <p:cNvPr name="TextBox 14" id="14"/>
            <p:cNvSpPr txBox="true"/>
            <p:nvPr/>
          </p:nvSpPr>
          <p:spPr>
            <a:xfrm rot="0">
              <a:off x="6265178" y="877243"/>
              <a:ext cx="5641787" cy="880534"/>
            </a:xfrm>
            <a:prstGeom prst="rect">
              <a:avLst/>
            </a:prstGeom>
          </p:spPr>
          <p:txBody>
            <a:bodyPr anchor="t" rtlCol="false" tIns="0" lIns="0" bIns="0" rIns="0">
              <a:spAutoFit/>
            </a:bodyPr>
            <a:lstStyle/>
            <a:p>
              <a:pPr algn="ctr">
                <a:lnSpc>
                  <a:spcPts val="5599"/>
                </a:lnSpc>
              </a:pPr>
              <a:r>
                <a:rPr lang="en-US" sz="3999" spc="439">
                  <a:solidFill>
                    <a:srgbClr val="000000"/>
                  </a:solidFill>
                  <a:latin typeface="Montserrat Classic Bold"/>
                </a:rPr>
                <a:t>Rp1.750.000</a:t>
              </a:r>
            </a:p>
          </p:txBody>
        </p:sp>
        <p:sp>
          <p:nvSpPr>
            <p:cNvPr name="TextBox 15" id="15"/>
            <p:cNvSpPr txBox="true"/>
            <p:nvPr/>
          </p:nvSpPr>
          <p:spPr>
            <a:xfrm rot="0">
              <a:off x="12287108" y="877243"/>
              <a:ext cx="5641787" cy="880534"/>
            </a:xfrm>
            <a:prstGeom prst="rect">
              <a:avLst/>
            </a:prstGeom>
          </p:spPr>
          <p:txBody>
            <a:bodyPr anchor="t" rtlCol="false" tIns="0" lIns="0" bIns="0" rIns="0">
              <a:spAutoFit/>
            </a:bodyPr>
            <a:lstStyle/>
            <a:p>
              <a:pPr algn="ctr">
                <a:lnSpc>
                  <a:spcPts val="5599"/>
                </a:lnSpc>
              </a:pPr>
              <a:r>
                <a:rPr lang="en-US" sz="3999" spc="439">
                  <a:solidFill>
                    <a:srgbClr val="000000"/>
                  </a:solidFill>
                  <a:latin typeface="Montserrat Classic Bold"/>
                </a:rPr>
                <a:t>Rp3.220.096</a:t>
              </a:r>
            </a:p>
          </p:txBody>
        </p:sp>
      </p:grpSp>
      <p:grpSp>
        <p:nvGrpSpPr>
          <p:cNvPr name="Group 16" id="16"/>
          <p:cNvGrpSpPr/>
          <p:nvPr/>
        </p:nvGrpSpPr>
        <p:grpSpPr>
          <a:xfrm rot="0">
            <a:off x="8736878" y="4370306"/>
            <a:ext cx="8522422" cy="966471"/>
            <a:chOff x="0" y="0"/>
            <a:chExt cx="11363229" cy="1288628"/>
          </a:xfrm>
        </p:grpSpPr>
        <p:sp>
          <p:nvSpPr>
            <p:cNvPr name="TextBox 17" id="17"/>
            <p:cNvSpPr txBox="true"/>
            <p:nvPr/>
          </p:nvSpPr>
          <p:spPr>
            <a:xfrm rot="0">
              <a:off x="0" y="-57150"/>
              <a:ext cx="4890668" cy="1283123"/>
            </a:xfrm>
            <a:prstGeom prst="rect">
              <a:avLst/>
            </a:prstGeom>
          </p:spPr>
          <p:txBody>
            <a:bodyPr anchor="t" rtlCol="false" tIns="0" lIns="0" bIns="0" rIns="0">
              <a:spAutoFit/>
            </a:bodyPr>
            <a:lstStyle/>
            <a:p>
              <a:pPr algn="ctr">
                <a:lnSpc>
                  <a:spcPts val="3920"/>
                </a:lnSpc>
              </a:pPr>
              <a:r>
                <a:rPr lang="en-US" sz="2800" spc="308">
                  <a:solidFill>
                    <a:srgbClr val="000000"/>
                  </a:solidFill>
                  <a:latin typeface="Montserrat Classic"/>
                </a:rPr>
                <a:t>PERSETASI PENGGUNAAN</a:t>
              </a:r>
            </a:p>
          </p:txBody>
        </p:sp>
        <p:sp>
          <p:nvSpPr>
            <p:cNvPr name="TextBox 18" id="18"/>
            <p:cNvSpPr txBox="true"/>
            <p:nvPr/>
          </p:nvSpPr>
          <p:spPr>
            <a:xfrm rot="0">
              <a:off x="4706721" y="273050"/>
              <a:ext cx="1206334" cy="622723"/>
            </a:xfrm>
            <a:prstGeom prst="rect">
              <a:avLst/>
            </a:prstGeom>
          </p:spPr>
          <p:txBody>
            <a:bodyPr anchor="t" rtlCol="false" tIns="0" lIns="0" bIns="0" rIns="0">
              <a:spAutoFit/>
            </a:bodyPr>
            <a:lstStyle/>
            <a:p>
              <a:pPr algn="ctr">
                <a:lnSpc>
                  <a:spcPts val="3920"/>
                </a:lnSpc>
              </a:pPr>
              <a:r>
                <a:rPr lang="en-US" sz="2800" spc="308">
                  <a:solidFill>
                    <a:srgbClr val="000000"/>
                  </a:solidFill>
                  <a:latin typeface="Montserrat Classic"/>
                </a:rPr>
                <a:t>:</a:t>
              </a:r>
            </a:p>
          </p:txBody>
        </p:sp>
        <p:sp>
          <p:nvSpPr>
            <p:cNvPr name="TextBox 19" id="19"/>
            <p:cNvSpPr txBox="true"/>
            <p:nvPr/>
          </p:nvSpPr>
          <p:spPr>
            <a:xfrm rot="0">
              <a:off x="5721442" y="-22861"/>
              <a:ext cx="5641787" cy="1311489"/>
            </a:xfrm>
            <a:prstGeom prst="rect">
              <a:avLst/>
            </a:prstGeom>
          </p:spPr>
          <p:txBody>
            <a:bodyPr anchor="t" rtlCol="false" tIns="0" lIns="0" bIns="0" rIns="0">
              <a:spAutoFit/>
            </a:bodyPr>
            <a:lstStyle/>
            <a:p>
              <a:pPr algn="ctr">
                <a:lnSpc>
                  <a:spcPts val="8259"/>
                </a:lnSpc>
              </a:pPr>
              <a:r>
                <a:rPr lang="en-US" sz="5899" spc="648">
                  <a:solidFill>
                    <a:srgbClr val="000000"/>
                  </a:solidFill>
                  <a:latin typeface="Montserrat Classic Bold"/>
                </a:rPr>
                <a:t>54,48%</a:t>
              </a:r>
            </a:p>
          </p:txBody>
        </p:sp>
      </p:grpSp>
      <p:sp>
        <p:nvSpPr>
          <p:cNvPr name="Freeform 20" id="20"/>
          <p:cNvSpPr/>
          <p:nvPr/>
        </p:nvSpPr>
        <p:spPr>
          <a:xfrm flipH="false" flipV="false" rot="0">
            <a:off x="13234352" y="87490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3"/>
            <a:stretch>
              <a:fillRect l="0" t="0" r="0" b="0"/>
            </a:stretch>
          </a:blipFill>
        </p:spPr>
      </p:sp>
      <p:sp>
        <p:nvSpPr>
          <p:cNvPr name="Freeform 21" id="21"/>
          <p:cNvSpPr/>
          <p:nvPr/>
        </p:nvSpPr>
        <p:spPr>
          <a:xfrm flipH="false" flipV="false" rot="0">
            <a:off x="15441938" y="88368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BDADE"/>
        </a:solidFill>
      </p:bgPr>
    </p:bg>
    <p:spTree>
      <p:nvGrpSpPr>
        <p:cNvPr id="1" name=""/>
        <p:cNvGrpSpPr/>
        <p:nvPr/>
      </p:nvGrpSpPr>
      <p:grpSpPr>
        <a:xfrm>
          <a:off x="0" y="0"/>
          <a:ext cx="0" cy="0"/>
          <a:chOff x="0" y="0"/>
          <a:chExt cx="0" cy="0"/>
        </a:xfrm>
      </p:grpSpPr>
      <p:grpSp>
        <p:nvGrpSpPr>
          <p:cNvPr name="Group 2" id="2"/>
          <p:cNvGrpSpPr/>
          <p:nvPr/>
        </p:nvGrpSpPr>
        <p:grpSpPr>
          <a:xfrm rot="-10800000">
            <a:off x="14558220" y="-74628"/>
            <a:ext cx="3847680" cy="384152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solidFill>
          </p:spPr>
        </p:sp>
      </p:grpSp>
      <p:sp>
        <p:nvSpPr>
          <p:cNvPr name="AutoShape 4" id="4"/>
          <p:cNvSpPr/>
          <p:nvPr/>
        </p:nvSpPr>
        <p:spPr>
          <a:xfrm rot="-8100000">
            <a:off x="11217235" y="513695"/>
            <a:ext cx="5610063" cy="33751"/>
          </a:xfrm>
          <a:prstGeom prst="rect">
            <a:avLst/>
          </a:prstGeom>
          <a:solidFill>
            <a:srgbClr val="F8FBF8"/>
          </a:solidFill>
        </p:spPr>
      </p:sp>
      <p:sp>
        <p:nvSpPr>
          <p:cNvPr name="AutoShape 5" id="5"/>
          <p:cNvSpPr/>
          <p:nvPr/>
        </p:nvSpPr>
        <p:spPr>
          <a:xfrm rot="0">
            <a:off x="1028700" y="3104751"/>
            <a:ext cx="3733069" cy="4659582"/>
          </a:xfrm>
          <a:prstGeom prst="rect">
            <a:avLst/>
          </a:prstGeom>
          <a:solidFill>
            <a:srgbClr val="000000">
              <a:alpha val="9804"/>
            </a:srgbClr>
          </a:solidFill>
        </p:spPr>
      </p:sp>
      <p:sp>
        <p:nvSpPr>
          <p:cNvPr name="AutoShape 6" id="6"/>
          <p:cNvSpPr/>
          <p:nvPr/>
        </p:nvSpPr>
        <p:spPr>
          <a:xfrm rot="0">
            <a:off x="5045158" y="3104751"/>
            <a:ext cx="3733069" cy="4659582"/>
          </a:xfrm>
          <a:prstGeom prst="rect">
            <a:avLst/>
          </a:prstGeom>
          <a:solidFill>
            <a:srgbClr val="000000">
              <a:alpha val="9804"/>
            </a:srgbClr>
          </a:solidFill>
        </p:spPr>
      </p:sp>
      <p:sp>
        <p:nvSpPr>
          <p:cNvPr name="AutoShape 7" id="7"/>
          <p:cNvSpPr/>
          <p:nvPr/>
        </p:nvSpPr>
        <p:spPr>
          <a:xfrm rot="0">
            <a:off x="9061616" y="3104751"/>
            <a:ext cx="3733069" cy="4659582"/>
          </a:xfrm>
          <a:prstGeom prst="rect">
            <a:avLst/>
          </a:prstGeom>
          <a:solidFill>
            <a:srgbClr val="000000">
              <a:alpha val="9804"/>
            </a:srgbClr>
          </a:solidFill>
        </p:spPr>
      </p:sp>
      <p:sp>
        <p:nvSpPr>
          <p:cNvPr name="AutoShape 8" id="8"/>
          <p:cNvSpPr/>
          <p:nvPr/>
        </p:nvSpPr>
        <p:spPr>
          <a:xfrm rot="0">
            <a:off x="13078073" y="3104751"/>
            <a:ext cx="3733069" cy="4659582"/>
          </a:xfrm>
          <a:prstGeom prst="rect">
            <a:avLst/>
          </a:prstGeom>
          <a:solidFill>
            <a:srgbClr val="000000">
              <a:alpha val="9804"/>
            </a:srgbClr>
          </a:solidFill>
        </p:spPr>
      </p:sp>
      <p:sp>
        <p:nvSpPr>
          <p:cNvPr name="Freeform 9" id="9"/>
          <p:cNvSpPr/>
          <p:nvPr/>
        </p:nvSpPr>
        <p:spPr>
          <a:xfrm flipH="false" flipV="false" rot="0">
            <a:off x="13234352" y="87490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2"/>
            <a:stretch>
              <a:fillRect l="0" t="0" r="0" b="0"/>
            </a:stretch>
          </a:blipFill>
        </p:spPr>
      </p:sp>
      <p:sp>
        <p:nvSpPr>
          <p:cNvPr name="Freeform 10" id="10"/>
          <p:cNvSpPr/>
          <p:nvPr/>
        </p:nvSpPr>
        <p:spPr>
          <a:xfrm flipH="false" flipV="false" rot="0">
            <a:off x="15441938" y="88368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3"/>
            <a:stretch>
              <a:fillRect l="0" t="0" r="0" b="0"/>
            </a:stretch>
          </a:blipFill>
        </p:spPr>
      </p:sp>
      <p:sp>
        <p:nvSpPr>
          <p:cNvPr name="Freeform 11" id="11"/>
          <p:cNvSpPr/>
          <p:nvPr/>
        </p:nvSpPr>
        <p:spPr>
          <a:xfrm flipH="false" flipV="false" rot="0">
            <a:off x="1359250" y="3386563"/>
            <a:ext cx="3071969" cy="4095959"/>
          </a:xfrm>
          <a:custGeom>
            <a:avLst/>
            <a:gdLst/>
            <a:ahLst/>
            <a:cxnLst/>
            <a:rect r="r" b="b" t="t" l="l"/>
            <a:pathLst>
              <a:path h="4095959" w="3071969">
                <a:moveTo>
                  <a:pt x="0" y="0"/>
                </a:moveTo>
                <a:lnTo>
                  <a:pt x="3071969" y="0"/>
                </a:lnTo>
                <a:lnTo>
                  <a:pt x="3071969" y="4095959"/>
                </a:lnTo>
                <a:lnTo>
                  <a:pt x="0" y="4095959"/>
                </a:lnTo>
                <a:lnTo>
                  <a:pt x="0" y="0"/>
                </a:lnTo>
                <a:close/>
              </a:path>
            </a:pathLst>
          </a:custGeom>
          <a:blipFill>
            <a:blip r:embed="rId4"/>
            <a:stretch>
              <a:fillRect l="0" t="0" r="0" b="0"/>
            </a:stretch>
          </a:blipFill>
        </p:spPr>
      </p:sp>
      <p:sp>
        <p:nvSpPr>
          <p:cNvPr name="Freeform 12" id="12"/>
          <p:cNvSpPr/>
          <p:nvPr/>
        </p:nvSpPr>
        <p:spPr>
          <a:xfrm flipH="false" flipV="false" rot="0">
            <a:off x="5375708" y="3386563"/>
            <a:ext cx="3071969" cy="4095959"/>
          </a:xfrm>
          <a:custGeom>
            <a:avLst/>
            <a:gdLst/>
            <a:ahLst/>
            <a:cxnLst/>
            <a:rect r="r" b="b" t="t" l="l"/>
            <a:pathLst>
              <a:path h="4095959" w="3071969">
                <a:moveTo>
                  <a:pt x="0" y="0"/>
                </a:moveTo>
                <a:lnTo>
                  <a:pt x="3071969" y="0"/>
                </a:lnTo>
                <a:lnTo>
                  <a:pt x="3071969" y="4095959"/>
                </a:lnTo>
                <a:lnTo>
                  <a:pt x="0" y="4095959"/>
                </a:lnTo>
                <a:lnTo>
                  <a:pt x="0" y="0"/>
                </a:lnTo>
                <a:close/>
              </a:path>
            </a:pathLst>
          </a:custGeom>
          <a:blipFill>
            <a:blip r:embed="rId5"/>
            <a:stretch>
              <a:fillRect l="0" t="0" r="0" b="0"/>
            </a:stretch>
          </a:blipFill>
        </p:spPr>
      </p:sp>
      <p:sp>
        <p:nvSpPr>
          <p:cNvPr name="Freeform 13" id="13"/>
          <p:cNvSpPr/>
          <p:nvPr/>
        </p:nvSpPr>
        <p:spPr>
          <a:xfrm flipH="false" flipV="false" rot="0">
            <a:off x="9387827" y="3386563"/>
            <a:ext cx="3071969" cy="4095959"/>
          </a:xfrm>
          <a:custGeom>
            <a:avLst/>
            <a:gdLst/>
            <a:ahLst/>
            <a:cxnLst/>
            <a:rect r="r" b="b" t="t" l="l"/>
            <a:pathLst>
              <a:path h="4095959" w="3071969">
                <a:moveTo>
                  <a:pt x="0" y="0"/>
                </a:moveTo>
                <a:lnTo>
                  <a:pt x="3071969" y="0"/>
                </a:lnTo>
                <a:lnTo>
                  <a:pt x="3071969" y="4095959"/>
                </a:lnTo>
                <a:lnTo>
                  <a:pt x="0" y="4095959"/>
                </a:lnTo>
                <a:lnTo>
                  <a:pt x="0" y="0"/>
                </a:lnTo>
                <a:close/>
              </a:path>
            </a:pathLst>
          </a:custGeom>
          <a:blipFill>
            <a:blip r:embed="rId6"/>
            <a:stretch>
              <a:fillRect l="0" t="0" r="0" b="0"/>
            </a:stretch>
          </a:blipFill>
        </p:spPr>
      </p:sp>
      <p:sp>
        <p:nvSpPr>
          <p:cNvPr name="Freeform 14" id="14"/>
          <p:cNvSpPr/>
          <p:nvPr/>
        </p:nvSpPr>
        <p:spPr>
          <a:xfrm flipH="false" flipV="false" rot="0">
            <a:off x="13404285" y="3410027"/>
            <a:ext cx="3128409" cy="4049032"/>
          </a:xfrm>
          <a:custGeom>
            <a:avLst/>
            <a:gdLst/>
            <a:ahLst/>
            <a:cxnLst/>
            <a:rect r="r" b="b" t="t" l="l"/>
            <a:pathLst>
              <a:path h="4049032" w="3128409">
                <a:moveTo>
                  <a:pt x="0" y="0"/>
                </a:moveTo>
                <a:lnTo>
                  <a:pt x="3128409" y="0"/>
                </a:lnTo>
                <a:lnTo>
                  <a:pt x="3128409" y="4049032"/>
                </a:lnTo>
                <a:lnTo>
                  <a:pt x="0" y="4049032"/>
                </a:lnTo>
                <a:lnTo>
                  <a:pt x="0" y="0"/>
                </a:lnTo>
                <a:close/>
              </a:path>
            </a:pathLst>
          </a:custGeom>
          <a:blipFill>
            <a:blip r:embed="rId7"/>
            <a:stretch>
              <a:fillRect l="0" t="-1508" r="0" b="-1508"/>
            </a:stretch>
          </a:blipFill>
        </p:spPr>
      </p:sp>
      <p:sp>
        <p:nvSpPr>
          <p:cNvPr name="TextBox 15" id="15"/>
          <p:cNvSpPr txBox="true"/>
          <p:nvPr/>
        </p:nvSpPr>
        <p:spPr>
          <a:xfrm rot="0">
            <a:off x="1028700" y="962025"/>
            <a:ext cx="11435891" cy="912368"/>
          </a:xfrm>
          <a:prstGeom prst="rect">
            <a:avLst/>
          </a:prstGeom>
        </p:spPr>
        <p:txBody>
          <a:bodyPr anchor="t" rtlCol="false" tIns="0" lIns="0" bIns="0" rIns="0">
            <a:spAutoFit/>
          </a:bodyPr>
          <a:lstStyle/>
          <a:p>
            <a:pPr>
              <a:lnSpc>
                <a:spcPts val="7336"/>
              </a:lnSpc>
            </a:pPr>
            <a:r>
              <a:rPr lang="en-US" sz="5600" spc="162">
                <a:solidFill>
                  <a:srgbClr val="000000"/>
                </a:solidFill>
                <a:latin typeface="Montserrat Classic Bold"/>
              </a:rPr>
              <a:t>Bukti Pelaksanaan Program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BDADE"/>
        </a:solidFill>
      </p:bgPr>
    </p:bg>
    <p:spTree>
      <p:nvGrpSpPr>
        <p:cNvPr id="1" name=""/>
        <p:cNvGrpSpPr/>
        <p:nvPr/>
      </p:nvGrpSpPr>
      <p:grpSpPr>
        <a:xfrm>
          <a:off x="0" y="0"/>
          <a:ext cx="0" cy="0"/>
          <a:chOff x="0" y="0"/>
          <a:chExt cx="0" cy="0"/>
        </a:xfrm>
      </p:grpSpPr>
      <p:grpSp>
        <p:nvGrpSpPr>
          <p:cNvPr name="Group 2" id="2"/>
          <p:cNvGrpSpPr/>
          <p:nvPr/>
        </p:nvGrpSpPr>
        <p:grpSpPr>
          <a:xfrm rot="-10800000">
            <a:off x="14558220" y="-74628"/>
            <a:ext cx="3847680" cy="384152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solidFill>
          </p:spPr>
        </p:sp>
      </p:grpSp>
      <p:sp>
        <p:nvSpPr>
          <p:cNvPr name="AutoShape 4" id="4"/>
          <p:cNvSpPr/>
          <p:nvPr/>
        </p:nvSpPr>
        <p:spPr>
          <a:xfrm rot="-8100000">
            <a:off x="11217235" y="513695"/>
            <a:ext cx="5610063" cy="33751"/>
          </a:xfrm>
          <a:prstGeom prst="rect">
            <a:avLst/>
          </a:prstGeom>
          <a:solidFill>
            <a:srgbClr val="F8FBF8"/>
          </a:solidFill>
        </p:spPr>
      </p:sp>
      <p:sp>
        <p:nvSpPr>
          <p:cNvPr name="AutoShape 5" id="5"/>
          <p:cNvSpPr/>
          <p:nvPr/>
        </p:nvSpPr>
        <p:spPr>
          <a:xfrm rot="0">
            <a:off x="1028700" y="3104751"/>
            <a:ext cx="3733069" cy="4659582"/>
          </a:xfrm>
          <a:prstGeom prst="rect">
            <a:avLst/>
          </a:prstGeom>
          <a:solidFill>
            <a:srgbClr val="000000">
              <a:alpha val="9804"/>
            </a:srgbClr>
          </a:solidFill>
        </p:spPr>
      </p:sp>
      <p:sp>
        <p:nvSpPr>
          <p:cNvPr name="AutoShape 6" id="6"/>
          <p:cNvSpPr/>
          <p:nvPr/>
        </p:nvSpPr>
        <p:spPr>
          <a:xfrm rot="0">
            <a:off x="5045158" y="3104751"/>
            <a:ext cx="3733069" cy="4659582"/>
          </a:xfrm>
          <a:prstGeom prst="rect">
            <a:avLst/>
          </a:prstGeom>
          <a:solidFill>
            <a:srgbClr val="000000">
              <a:alpha val="9804"/>
            </a:srgbClr>
          </a:solidFill>
        </p:spPr>
      </p:sp>
      <p:sp>
        <p:nvSpPr>
          <p:cNvPr name="AutoShape 7" id="7"/>
          <p:cNvSpPr/>
          <p:nvPr/>
        </p:nvSpPr>
        <p:spPr>
          <a:xfrm rot="0">
            <a:off x="9061616" y="3104751"/>
            <a:ext cx="3733069" cy="4659582"/>
          </a:xfrm>
          <a:prstGeom prst="rect">
            <a:avLst/>
          </a:prstGeom>
          <a:solidFill>
            <a:srgbClr val="000000">
              <a:alpha val="9804"/>
            </a:srgbClr>
          </a:solidFill>
        </p:spPr>
      </p:sp>
      <p:sp>
        <p:nvSpPr>
          <p:cNvPr name="AutoShape 8" id="8"/>
          <p:cNvSpPr/>
          <p:nvPr/>
        </p:nvSpPr>
        <p:spPr>
          <a:xfrm rot="0">
            <a:off x="13078073" y="3104751"/>
            <a:ext cx="3733069" cy="4659582"/>
          </a:xfrm>
          <a:prstGeom prst="rect">
            <a:avLst/>
          </a:prstGeom>
          <a:solidFill>
            <a:srgbClr val="000000">
              <a:alpha val="9804"/>
            </a:srgbClr>
          </a:solidFill>
        </p:spPr>
      </p:sp>
      <p:sp>
        <p:nvSpPr>
          <p:cNvPr name="Freeform 9" id="9"/>
          <p:cNvSpPr/>
          <p:nvPr/>
        </p:nvSpPr>
        <p:spPr>
          <a:xfrm flipH="false" flipV="false" rot="0">
            <a:off x="13234352" y="87490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2"/>
            <a:stretch>
              <a:fillRect l="0" t="0" r="0" b="0"/>
            </a:stretch>
          </a:blipFill>
        </p:spPr>
      </p:sp>
      <p:sp>
        <p:nvSpPr>
          <p:cNvPr name="Freeform 10" id="10"/>
          <p:cNvSpPr/>
          <p:nvPr/>
        </p:nvSpPr>
        <p:spPr>
          <a:xfrm flipH="false" flipV="false" rot="0">
            <a:off x="15441938" y="88368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3"/>
            <a:stretch>
              <a:fillRect l="0" t="0" r="0" b="0"/>
            </a:stretch>
          </a:blipFill>
        </p:spPr>
      </p:sp>
      <p:sp>
        <p:nvSpPr>
          <p:cNvPr name="Freeform 11" id="11"/>
          <p:cNvSpPr/>
          <p:nvPr/>
        </p:nvSpPr>
        <p:spPr>
          <a:xfrm flipH="false" flipV="false" rot="0">
            <a:off x="1359250" y="3386563"/>
            <a:ext cx="3071969" cy="4095959"/>
          </a:xfrm>
          <a:custGeom>
            <a:avLst/>
            <a:gdLst/>
            <a:ahLst/>
            <a:cxnLst/>
            <a:rect r="r" b="b" t="t" l="l"/>
            <a:pathLst>
              <a:path h="4095959" w="3071969">
                <a:moveTo>
                  <a:pt x="0" y="0"/>
                </a:moveTo>
                <a:lnTo>
                  <a:pt x="3071969" y="0"/>
                </a:lnTo>
                <a:lnTo>
                  <a:pt x="3071969" y="4095959"/>
                </a:lnTo>
                <a:lnTo>
                  <a:pt x="0" y="4095959"/>
                </a:lnTo>
                <a:lnTo>
                  <a:pt x="0" y="0"/>
                </a:lnTo>
                <a:close/>
              </a:path>
            </a:pathLst>
          </a:custGeom>
          <a:blipFill>
            <a:blip r:embed="rId4"/>
            <a:stretch>
              <a:fillRect l="0" t="0" r="0" b="0"/>
            </a:stretch>
          </a:blipFill>
        </p:spPr>
      </p:sp>
      <p:sp>
        <p:nvSpPr>
          <p:cNvPr name="Freeform 12" id="12"/>
          <p:cNvSpPr/>
          <p:nvPr/>
        </p:nvSpPr>
        <p:spPr>
          <a:xfrm flipH="false" flipV="false" rot="0">
            <a:off x="5375708" y="3386563"/>
            <a:ext cx="3071969" cy="4095959"/>
          </a:xfrm>
          <a:custGeom>
            <a:avLst/>
            <a:gdLst/>
            <a:ahLst/>
            <a:cxnLst/>
            <a:rect r="r" b="b" t="t" l="l"/>
            <a:pathLst>
              <a:path h="4095959" w="3071969">
                <a:moveTo>
                  <a:pt x="0" y="0"/>
                </a:moveTo>
                <a:lnTo>
                  <a:pt x="3071969" y="0"/>
                </a:lnTo>
                <a:lnTo>
                  <a:pt x="3071969" y="4095959"/>
                </a:lnTo>
                <a:lnTo>
                  <a:pt x="0" y="4095959"/>
                </a:lnTo>
                <a:lnTo>
                  <a:pt x="0" y="0"/>
                </a:lnTo>
                <a:close/>
              </a:path>
            </a:pathLst>
          </a:custGeom>
          <a:blipFill>
            <a:blip r:embed="rId5"/>
            <a:stretch>
              <a:fillRect l="0" t="0" r="0" b="0"/>
            </a:stretch>
          </a:blipFill>
        </p:spPr>
      </p:sp>
      <p:sp>
        <p:nvSpPr>
          <p:cNvPr name="Freeform 13" id="13"/>
          <p:cNvSpPr/>
          <p:nvPr/>
        </p:nvSpPr>
        <p:spPr>
          <a:xfrm flipH="false" flipV="false" rot="0">
            <a:off x="9387827" y="3386563"/>
            <a:ext cx="3071969" cy="4095959"/>
          </a:xfrm>
          <a:custGeom>
            <a:avLst/>
            <a:gdLst/>
            <a:ahLst/>
            <a:cxnLst/>
            <a:rect r="r" b="b" t="t" l="l"/>
            <a:pathLst>
              <a:path h="4095959" w="3071969">
                <a:moveTo>
                  <a:pt x="0" y="0"/>
                </a:moveTo>
                <a:lnTo>
                  <a:pt x="3071969" y="0"/>
                </a:lnTo>
                <a:lnTo>
                  <a:pt x="3071969" y="4095959"/>
                </a:lnTo>
                <a:lnTo>
                  <a:pt x="0" y="4095959"/>
                </a:lnTo>
                <a:lnTo>
                  <a:pt x="0" y="0"/>
                </a:lnTo>
                <a:close/>
              </a:path>
            </a:pathLst>
          </a:custGeom>
          <a:blipFill>
            <a:blip r:embed="rId6"/>
            <a:stretch>
              <a:fillRect l="-38868" t="0" r="-38868" b="0"/>
            </a:stretch>
          </a:blipFill>
        </p:spPr>
      </p:sp>
      <p:sp>
        <p:nvSpPr>
          <p:cNvPr name="Freeform 14" id="14"/>
          <p:cNvSpPr/>
          <p:nvPr/>
        </p:nvSpPr>
        <p:spPr>
          <a:xfrm flipH="false" flipV="false" rot="0">
            <a:off x="13404285" y="3410027"/>
            <a:ext cx="3128409" cy="4049032"/>
          </a:xfrm>
          <a:custGeom>
            <a:avLst/>
            <a:gdLst/>
            <a:ahLst/>
            <a:cxnLst/>
            <a:rect r="r" b="b" t="t" l="l"/>
            <a:pathLst>
              <a:path h="4049032" w="3128409">
                <a:moveTo>
                  <a:pt x="0" y="0"/>
                </a:moveTo>
                <a:lnTo>
                  <a:pt x="3128409" y="0"/>
                </a:lnTo>
                <a:lnTo>
                  <a:pt x="3128409" y="4049032"/>
                </a:lnTo>
                <a:lnTo>
                  <a:pt x="0" y="4049032"/>
                </a:lnTo>
                <a:lnTo>
                  <a:pt x="0" y="0"/>
                </a:lnTo>
                <a:close/>
              </a:path>
            </a:pathLst>
          </a:custGeom>
          <a:blipFill>
            <a:blip r:embed="rId7"/>
            <a:stretch>
              <a:fillRect l="-45335" t="-831" r="-28669" b="0"/>
            </a:stretch>
          </a:blipFill>
        </p:spPr>
      </p:sp>
      <p:sp>
        <p:nvSpPr>
          <p:cNvPr name="TextBox 15" id="15"/>
          <p:cNvSpPr txBox="true"/>
          <p:nvPr/>
        </p:nvSpPr>
        <p:spPr>
          <a:xfrm rot="0">
            <a:off x="1028700" y="962025"/>
            <a:ext cx="11435891" cy="912368"/>
          </a:xfrm>
          <a:prstGeom prst="rect">
            <a:avLst/>
          </a:prstGeom>
        </p:spPr>
        <p:txBody>
          <a:bodyPr anchor="t" rtlCol="false" tIns="0" lIns="0" bIns="0" rIns="0">
            <a:spAutoFit/>
          </a:bodyPr>
          <a:lstStyle/>
          <a:p>
            <a:pPr>
              <a:lnSpc>
                <a:spcPts val="7336"/>
              </a:lnSpc>
            </a:pPr>
            <a:r>
              <a:rPr lang="en-US" sz="5600" spc="162">
                <a:solidFill>
                  <a:srgbClr val="000000"/>
                </a:solidFill>
                <a:latin typeface="Montserrat Classic Bold"/>
              </a:rPr>
              <a:t>Bukti Pelaksanaan Program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041" t="-11066" r="0" b="-3846"/>
            </a:stretch>
          </a:blipFill>
        </p:spPr>
      </p:sp>
      <p:sp>
        <p:nvSpPr>
          <p:cNvPr name="AutoShape 3" id="3"/>
          <p:cNvSpPr/>
          <p:nvPr/>
        </p:nvSpPr>
        <p:spPr>
          <a:xfrm rot="-2700000">
            <a:off x="-311649" y="3681897"/>
            <a:ext cx="23364395" cy="11270026"/>
          </a:xfrm>
          <a:prstGeom prst="rect">
            <a:avLst/>
          </a:prstGeom>
          <a:solidFill>
            <a:srgbClr val="F8FBF8"/>
          </a:solidFill>
        </p:spPr>
      </p:sp>
      <p:sp>
        <p:nvSpPr>
          <p:cNvPr name="AutoShape 4" id="4"/>
          <p:cNvSpPr/>
          <p:nvPr/>
        </p:nvSpPr>
        <p:spPr>
          <a:xfrm rot="0">
            <a:off x="6232957" y="9811673"/>
            <a:ext cx="16230600" cy="33751"/>
          </a:xfrm>
          <a:prstGeom prst="rect">
            <a:avLst/>
          </a:prstGeom>
          <a:solidFill>
            <a:srgbClr val="342D47">
              <a:alpha val="49804"/>
            </a:srgbClr>
          </a:solidFill>
        </p:spPr>
      </p:sp>
      <p:sp>
        <p:nvSpPr>
          <p:cNvPr name="Freeform 5" id="5"/>
          <p:cNvSpPr/>
          <p:nvPr/>
        </p:nvSpPr>
        <p:spPr>
          <a:xfrm flipH="false" flipV="false" rot="0">
            <a:off x="13174426" y="5194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3"/>
            <a:stretch>
              <a:fillRect l="0" t="0" r="0" b="0"/>
            </a:stretch>
          </a:blipFill>
        </p:spPr>
      </p:sp>
      <p:sp>
        <p:nvSpPr>
          <p:cNvPr name="Freeform 6" id="6"/>
          <p:cNvSpPr/>
          <p:nvPr/>
        </p:nvSpPr>
        <p:spPr>
          <a:xfrm flipH="false" flipV="false" rot="0">
            <a:off x="15382012" y="6072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4"/>
            <a:stretch>
              <a:fillRect l="0" t="0" r="0" b="0"/>
            </a:stretch>
          </a:blipFill>
        </p:spPr>
      </p:sp>
      <p:sp>
        <p:nvSpPr>
          <p:cNvPr name="AutoShape 7" id="7"/>
          <p:cNvSpPr/>
          <p:nvPr/>
        </p:nvSpPr>
        <p:spPr>
          <a:xfrm rot="0">
            <a:off x="4559298" y="5441365"/>
            <a:ext cx="5461281" cy="0"/>
          </a:xfrm>
          <a:prstGeom prst="line">
            <a:avLst/>
          </a:prstGeom>
          <a:ln cap="flat" w="76200">
            <a:solidFill>
              <a:srgbClr val="16212B"/>
            </a:solidFill>
            <a:prstDash val="sysDash"/>
            <a:headEnd type="none" len="sm" w="sm"/>
            <a:tailEnd type="arrow" len="sm" w="med"/>
          </a:ln>
        </p:spPr>
      </p:sp>
      <p:sp>
        <p:nvSpPr>
          <p:cNvPr name="Freeform 8" id="8"/>
          <p:cNvSpPr/>
          <p:nvPr/>
        </p:nvSpPr>
        <p:spPr>
          <a:xfrm flipH="false" flipV="false" rot="0">
            <a:off x="10587191" y="4224576"/>
            <a:ext cx="6672109" cy="2557404"/>
          </a:xfrm>
          <a:custGeom>
            <a:avLst/>
            <a:gdLst/>
            <a:ahLst/>
            <a:cxnLst/>
            <a:rect r="r" b="b" t="t" l="l"/>
            <a:pathLst>
              <a:path h="2557404" w="6672109">
                <a:moveTo>
                  <a:pt x="0" y="0"/>
                </a:moveTo>
                <a:lnTo>
                  <a:pt x="6672109" y="0"/>
                </a:lnTo>
                <a:lnTo>
                  <a:pt x="6672109" y="2557404"/>
                </a:lnTo>
                <a:lnTo>
                  <a:pt x="0" y="2557404"/>
                </a:lnTo>
                <a:lnTo>
                  <a:pt x="0" y="0"/>
                </a:lnTo>
                <a:close/>
              </a:path>
            </a:pathLst>
          </a:custGeom>
          <a:blipFill>
            <a:blip r:embed="rId5"/>
            <a:stretch>
              <a:fillRect l="0" t="0" r="0" b="0"/>
            </a:stretch>
          </a:blipFill>
        </p:spPr>
      </p:sp>
      <p:grpSp>
        <p:nvGrpSpPr>
          <p:cNvPr name="Group 9" id="9"/>
          <p:cNvGrpSpPr/>
          <p:nvPr/>
        </p:nvGrpSpPr>
        <p:grpSpPr>
          <a:xfrm rot="0">
            <a:off x="6489647" y="7839372"/>
            <a:ext cx="4097545" cy="848798"/>
            <a:chOff x="0" y="0"/>
            <a:chExt cx="1079189" cy="223552"/>
          </a:xfrm>
        </p:grpSpPr>
        <p:sp>
          <p:nvSpPr>
            <p:cNvPr name="Freeform 10" id="10"/>
            <p:cNvSpPr/>
            <p:nvPr/>
          </p:nvSpPr>
          <p:spPr>
            <a:xfrm flipH="false" flipV="false" rot="0">
              <a:off x="0" y="0"/>
              <a:ext cx="1079189" cy="223552"/>
            </a:xfrm>
            <a:custGeom>
              <a:avLst/>
              <a:gdLst/>
              <a:ahLst/>
              <a:cxnLst/>
              <a:rect r="r" b="b" t="t" l="l"/>
              <a:pathLst>
                <a:path h="223552" w="1079189">
                  <a:moveTo>
                    <a:pt x="0" y="0"/>
                  </a:moveTo>
                  <a:lnTo>
                    <a:pt x="1079189" y="0"/>
                  </a:lnTo>
                  <a:lnTo>
                    <a:pt x="1079189" y="223552"/>
                  </a:lnTo>
                  <a:lnTo>
                    <a:pt x="0" y="223552"/>
                  </a:lnTo>
                  <a:close/>
                </a:path>
              </a:pathLst>
            </a:custGeom>
            <a:solidFill>
              <a:srgbClr val="FF1616"/>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3000"/>
                </a:lnSpc>
              </a:pPr>
            </a:p>
          </p:txBody>
        </p:sp>
      </p:grpSp>
      <p:sp>
        <p:nvSpPr>
          <p:cNvPr name="TextBox 12" id="12"/>
          <p:cNvSpPr txBox="true"/>
          <p:nvPr/>
        </p:nvSpPr>
        <p:spPr>
          <a:xfrm rot="0">
            <a:off x="10020579" y="1745889"/>
            <a:ext cx="7238721" cy="2223135"/>
          </a:xfrm>
          <a:prstGeom prst="rect">
            <a:avLst/>
          </a:prstGeom>
        </p:spPr>
        <p:txBody>
          <a:bodyPr anchor="t" rtlCol="false" tIns="0" lIns="0" bIns="0" rIns="0">
            <a:spAutoFit/>
          </a:bodyPr>
          <a:lstStyle/>
          <a:p>
            <a:pPr algn="r">
              <a:lnSpc>
                <a:spcPts val="8820"/>
              </a:lnSpc>
            </a:pPr>
            <a:r>
              <a:rPr lang="en-US" sz="7000" spc="63">
                <a:solidFill>
                  <a:srgbClr val="342D47"/>
                </a:solidFill>
                <a:latin typeface="Montserrat Classic Bold"/>
              </a:rPr>
              <a:t>Latar </a:t>
            </a:r>
          </a:p>
          <a:p>
            <a:pPr algn="r">
              <a:lnSpc>
                <a:spcPts val="8820"/>
              </a:lnSpc>
            </a:pPr>
            <a:r>
              <a:rPr lang="en-US" sz="7000" spc="63">
                <a:solidFill>
                  <a:srgbClr val="342D47"/>
                </a:solidFill>
                <a:latin typeface="Montserrat Classic Bold"/>
              </a:rPr>
              <a:t>Belakang</a:t>
            </a:r>
          </a:p>
        </p:txBody>
      </p:sp>
      <p:sp>
        <p:nvSpPr>
          <p:cNvPr name="TextBox 13" id="13"/>
          <p:cNvSpPr txBox="true"/>
          <p:nvPr/>
        </p:nvSpPr>
        <p:spPr>
          <a:xfrm rot="0">
            <a:off x="6707217" y="7994530"/>
            <a:ext cx="3662403" cy="481330"/>
          </a:xfrm>
          <a:prstGeom prst="rect">
            <a:avLst/>
          </a:prstGeom>
        </p:spPr>
        <p:txBody>
          <a:bodyPr anchor="t" rtlCol="false" tIns="0" lIns="0" bIns="0" rIns="0">
            <a:spAutoFit/>
          </a:bodyPr>
          <a:lstStyle/>
          <a:p>
            <a:pPr>
              <a:lnSpc>
                <a:spcPts val="3920"/>
              </a:lnSpc>
            </a:pPr>
            <a:r>
              <a:rPr lang="en-US" sz="2800" spc="308">
                <a:solidFill>
                  <a:srgbClr val="F8FBF8"/>
                </a:solidFill>
                <a:latin typeface="Montserrat Classic Bold"/>
              </a:rPr>
              <a:t>PERMASALAHAN</a:t>
            </a:r>
          </a:p>
        </p:txBody>
      </p:sp>
      <p:sp>
        <p:nvSpPr>
          <p:cNvPr name="AutoShape 14" id="14"/>
          <p:cNvSpPr/>
          <p:nvPr/>
        </p:nvSpPr>
        <p:spPr>
          <a:xfrm rot="0">
            <a:off x="11021652" y="8211383"/>
            <a:ext cx="1538101" cy="0"/>
          </a:xfrm>
          <a:prstGeom prst="line">
            <a:avLst/>
          </a:prstGeom>
          <a:ln cap="flat" w="57150">
            <a:solidFill>
              <a:srgbClr val="16212B"/>
            </a:solidFill>
            <a:prstDash val="sysDash"/>
            <a:headEnd type="none" len="sm" w="sm"/>
            <a:tailEnd type="arrow" len="sm" w="med"/>
          </a:ln>
        </p:spPr>
      </p:sp>
      <p:grpSp>
        <p:nvGrpSpPr>
          <p:cNvPr name="Group 15" id="15"/>
          <p:cNvGrpSpPr/>
          <p:nvPr/>
        </p:nvGrpSpPr>
        <p:grpSpPr>
          <a:xfrm rot="0">
            <a:off x="12976781" y="7279302"/>
            <a:ext cx="4297065" cy="2037608"/>
            <a:chOff x="0" y="0"/>
            <a:chExt cx="1131737" cy="536654"/>
          </a:xfrm>
        </p:grpSpPr>
        <p:sp>
          <p:nvSpPr>
            <p:cNvPr name="Freeform 16" id="16"/>
            <p:cNvSpPr/>
            <p:nvPr/>
          </p:nvSpPr>
          <p:spPr>
            <a:xfrm flipH="false" flipV="false" rot="0">
              <a:off x="0" y="0"/>
              <a:ext cx="1131737" cy="536654"/>
            </a:xfrm>
            <a:custGeom>
              <a:avLst/>
              <a:gdLst/>
              <a:ahLst/>
              <a:cxnLst/>
              <a:rect r="r" b="b" t="t" l="l"/>
              <a:pathLst>
                <a:path h="536654" w="1131737">
                  <a:moveTo>
                    <a:pt x="0" y="0"/>
                  </a:moveTo>
                  <a:lnTo>
                    <a:pt x="1131737" y="0"/>
                  </a:lnTo>
                  <a:lnTo>
                    <a:pt x="1131737" y="536654"/>
                  </a:lnTo>
                  <a:lnTo>
                    <a:pt x="0" y="536654"/>
                  </a:lnTo>
                  <a:close/>
                </a:path>
              </a:pathLst>
            </a:custGeom>
            <a:solidFill>
              <a:srgbClr val="342D47"/>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3000"/>
                </a:lnSpc>
              </a:pPr>
            </a:p>
          </p:txBody>
        </p:sp>
      </p:grpSp>
      <p:sp>
        <p:nvSpPr>
          <p:cNvPr name="TextBox 18" id="18"/>
          <p:cNvSpPr txBox="true"/>
          <p:nvPr/>
        </p:nvSpPr>
        <p:spPr>
          <a:xfrm rot="0">
            <a:off x="13142877" y="7472561"/>
            <a:ext cx="3730261" cy="1544319"/>
          </a:xfrm>
          <a:prstGeom prst="rect">
            <a:avLst/>
          </a:prstGeom>
        </p:spPr>
        <p:txBody>
          <a:bodyPr anchor="t" rtlCol="false" tIns="0" lIns="0" bIns="0" rIns="0">
            <a:spAutoFit/>
          </a:bodyPr>
          <a:lstStyle/>
          <a:p>
            <a:pPr algn="just" marL="474984" indent="-237492" lvl="1">
              <a:lnSpc>
                <a:spcPts val="3080"/>
              </a:lnSpc>
              <a:buFont typeface="Arial"/>
              <a:buChar char="•"/>
            </a:pPr>
            <a:r>
              <a:rPr lang="en-US" sz="2200" spc="242">
                <a:solidFill>
                  <a:srgbClr val="F8FBF8"/>
                </a:solidFill>
                <a:latin typeface="Montserrat Classic"/>
              </a:rPr>
              <a:t>RENTAN KEHILANGAN DATA</a:t>
            </a:r>
          </a:p>
          <a:p>
            <a:pPr algn="just" marL="474984" indent="-237492" lvl="1">
              <a:lnSpc>
                <a:spcPts val="3080"/>
              </a:lnSpc>
              <a:buFont typeface="Arial"/>
              <a:buChar char="•"/>
            </a:pPr>
            <a:r>
              <a:rPr lang="en-US" sz="2200" spc="242">
                <a:solidFill>
                  <a:srgbClr val="F8FBF8"/>
                </a:solidFill>
                <a:latin typeface="Montserrat Classic"/>
              </a:rPr>
              <a:t>KOMPUTER SELALU STAND BY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909" t="-6191" r="-309" b="-16065"/>
            </a:stretch>
          </a:blipFill>
        </p:spPr>
      </p:sp>
      <p:grpSp>
        <p:nvGrpSpPr>
          <p:cNvPr name="Group 3" id="3"/>
          <p:cNvGrpSpPr/>
          <p:nvPr/>
        </p:nvGrpSpPr>
        <p:grpSpPr>
          <a:xfrm rot="-2700000">
            <a:off x="8234738" y="-907807"/>
            <a:ext cx="1818523" cy="1815614"/>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grpSp>
        <p:nvGrpSpPr>
          <p:cNvPr name="Group 5" id="5"/>
          <p:cNvGrpSpPr/>
          <p:nvPr/>
        </p:nvGrpSpPr>
        <p:grpSpPr>
          <a:xfrm rot="0">
            <a:off x="5907215" y="3599294"/>
            <a:ext cx="6473569" cy="3088411"/>
            <a:chOff x="0" y="0"/>
            <a:chExt cx="8631425" cy="4117882"/>
          </a:xfrm>
        </p:grpSpPr>
        <p:sp>
          <p:nvSpPr>
            <p:cNvPr name="TextBox 6" id="6"/>
            <p:cNvSpPr txBox="true"/>
            <p:nvPr/>
          </p:nvSpPr>
          <p:spPr>
            <a:xfrm rot="0">
              <a:off x="0" y="-47625"/>
              <a:ext cx="8631422" cy="3171825"/>
            </a:xfrm>
            <a:prstGeom prst="rect">
              <a:avLst/>
            </a:prstGeom>
          </p:spPr>
          <p:txBody>
            <a:bodyPr anchor="t" rtlCol="false" tIns="0" lIns="0" bIns="0" rIns="0">
              <a:spAutoFit/>
            </a:bodyPr>
            <a:lstStyle/>
            <a:p>
              <a:pPr algn="ctr">
                <a:lnSpc>
                  <a:spcPts val="9450"/>
                </a:lnSpc>
              </a:pPr>
              <a:r>
                <a:rPr lang="en-US" sz="7500" spc="67">
                  <a:solidFill>
                    <a:srgbClr val="000000"/>
                  </a:solidFill>
                  <a:latin typeface="Montserrat Classic Bold"/>
                </a:rPr>
                <a:t>TERIMA KASIH!</a:t>
              </a:r>
            </a:p>
          </p:txBody>
        </p:sp>
        <p:sp>
          <p:nvSpPr>
            <p:cNvPr name="TextBox 7" id="7"/>
            <p:cNvSpPr txBox="true"/>
            <p:nvPr/>
          </p:nvSpPr>
          <p:spPr>
            <a:xfrm rot="0">
              <a:off x="0" y="3419805"/>
              <a:ext cx="8631425" cy="698077"/>
            </a:xfrm>
            <a:prstGeom prst="rect">
              <a:avLst/>
            </a:prstGeom>
          </p:spPr>
          <p:txBody>
            <a:bodyPr anchor="t" rtlCol="false" tIns="0" lIns="0" bIns="0" rIns="0">
              <a:spAutoFit/>
            </a:bodyPr>
            <a:lstStyle/>
            <a:p>
              <a:pPr algn="ctr">
                <a:lnSpc>
                  <a:spcPts val="4480"/>
                </a:lnSpc>
              </a:pPr>
              <a:r>
                <a:rPr lang="en-US" sz="3200" spc="352">
                  <a:solidFill>
                    <a:srgbClr val="000000"/>
                  </a:solidFill>
                  <a:latin typeface="Montserrat Classic"/>
                </a:rPr>
                <a:t>PKM - KC</a:t>
              </a:r>
            </a:p>
          </p:txBody>
        </p:sp>
      </p:grpSp>
      <p:grpSp>
        <p:nvGrpSpPr>
          <p:cNvPr name="Group 8" id="8"/>
          <p:cNvGrpSpPr/>
          <p:nvPr/>
        </p:nvGrpSpPr>
        <p:grpSpPr>
          <a:xfrm rot="8100000">
            <a:off x="8234738" y="9379193"/>
            <a:ext cx="1818523" cy="1815614"/>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sp>
        <p:nvSpPr>
          <p:cNvPr name="Freeform 10" id="10"/>
          <p:cNvSpPr/>
          <p:nvPr/>
        </p:nvSpPr>
        <p:spPr>
          <a:xfrm flipH="false" flipV="false" rot="0">
            <a:off x="584663" y="880618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3"/>
            <a:stretch>
              <a:fillRect l="0" t="0" r="0" b="0"/>
            </a:stretch>
          </a:blipFill>
        </p:spPr>
      </p:sp>
      <p:sp>
        <p:nvSpPr>
          <p:cNvPr name="Freeform 11" id="11"/>
          <p:cNvSpPr/>
          <p:nvPr/>
        </p:nvSpPr>
        <p:spPr>
          <a:xfrm flipH="false" flipV="false" rot="0">
            <a:off x="15408199" y="8806188"/>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10800000">
            <a:off x="11362747" y="801987"/>
            <a:ext cx="6151605" cy="6141763"/>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DBDADE"/>
            </a:solidFill>
          </p:spPr>
        </p:sp>
      </p:grpSp>
      <p:sp>
        <p:nvSpPr>
          <p:cNvPr name="AutoShape 5" id="5"/>
          <p:cNvSpPr/>
          <p:nvPr/>
        </p:nvSpPr>
        <p:spPr>
          <a:xfrm rot="2700000">
            <a:off x="-3787749" y="627547"/>
            <a:ext cx="20979784" cy="13887281"/>
          </a:xfrm>
          <a:prstGeom prst="rect">
            <a:avLst/>
          </a:prstGeom>
          <a:solidFill>
            <a:srgbClr val="F8FBF8"/>
          </a:solidFill>
        </p:spPr>
      </p:sp>
      <p:sp>
        <p:nvSpPr>
          <p:cNvPr name="AutoShape 6" id="6"/>
          <p:cNvSpPr/>
          <p:nvPr/>
        </p:nvSpPr>
        <p:spPr>
          <a:xfrm rot="2700000">
            <a:off x="11391956" y="11276203"/>
            <a:ext cx="16230600" cy="33751"/>
          </a:xfrm>
          <a:prstGeom prst="rect">
            <a:avLst/>
          </a:prstGeom>
          <a:solidFill>
            <a:srgbClr val="342D47"/>
          </a:solidFill>
        </p:spPr>
      </p:sp>
      <p:sp>
        <p:nvSpPr>
          <p:cNvPr name="TextBox 7" id="7"/>
          <p:cNvSpPr txBox="true"/>
          <p:nvPr/>
        </p:nvSpPr>
        <p:spPr>
          <a:xfrm rot="0">
            <a:off x="1742229" y="1331595"/>
            <a:ext cx="4064748" cy="405765"/>
          </a:xfrm>
          <a:prstGeom prst="rect">
            <a:avLst/>
          </a:prstGeom>
        </p:spPr>
        <p:txBody>
          <a:bodyPr anchor="t" rtlCol="false" tIns="0" lIns="0" bIns="0" rIns="0">
            <a:spAutoFit/>
          </a:bodyPr>
          <a:lstStyle/>
          <a:p>
            <a:pPr>
              <a:lnSpc>
                <a:spcPts val="3359"/>
              </a:lnSpc>
            </a:pPr>
            <a:r>
              <a:rPr lang="en-US" sz="2400" spc="192">
                <a:solidFill>
                  <a:srgbClr val="000000"/>
                </a:solidFill>
                <a:latin typeface="Montserrat Classic"/>
              </a:rPr>
              <a:t>PKM - KC</a:t>
            </a:r>
          </a:p>
        </p:txBody>
      </p:sp>
      <p:grpSp>
        <p:nvGrpSpPr>
          <p:cNvPr name="Group 8" id="8"/>
          <p:cNvGrpSpPr/>
          <p:nvPr/>
        </p:nvGrpSpPr>
        <p:grpSpPr>
          <a:xfrm rot="5400000">
            <a:off x="1028128" y="1060556"/>
            <a:ext cx="714672" cy="713529"/>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42D47"/>
            </a:solidFill>
          </p:spPr>
        </p:sp>
      </p:grpSp>
      <p:sp>
        <p:nvSpPr>
          <p:cNvPr name="Freeform 10" id="10"/>
          <p:cNvSpPr/>
          <p:nvPr/>
        </p:nvSpPr>
        <p:spPr>
          <a:xfrm flipH="false" flipV="false" rot="0">
            <a:off x="1368949" y="3265551"/>
            <a:ext cx="2065405" cy="2162032"/>
          </a:xfrm>
          <a:custGeom>
            <a:avLst/>
            <a:gdLst/>
            <a:ahLst/>
            <a:cxnLst/>
            <a:rect r="r" b="b" t="t" l="l"/>
            <a:pathLst>
              <a:path h="2162032" w="2065405">
                <a:moveTo>
                  <a:pt x="0" y="0"/>
                </a:moveTo>
                <a:lnTo>
                  <a:pt x="2065405" y="0"/>
                </a:lnTo>
                <a:lnTo>
                  <a:pt x="2065405" y="2162032"/>
                </a:lnTo>
                <a:lnTo>
                  <a:pt x="0" y="2162032"/>
                </a:lnTo>
                <a:lnTo>
                  <a:pt x="0" y="0"/>
                </a:lnTo>
                <a:close/>
              </a:path>
            </a:pathLst>
          </a:custGeom>
          <a:blipFill>
            <a:blip r:embed="rId3"/>
            <a:stretch>
              <a:fillRect l="0" t="0" r="0" b="0"/>
            </a:stretch>
          </a:blipFill>
        </p:spPr>
      </p:sp>
      <p:sp>
        <p:nvSpPr>
          <p:cNvPr name="Freeform 11" id="11"/>
          <p:cNvSpPr/>
          <p:nvPr/>
        </p:nvSpPr>
        <p:spPr>
          <a:xfrm flipH="false" flipV="false" rot="0">
            <a:off x="4661545" y="6838903"/>
            <a:ext cx="1582654" cy="2133442"/>
          </a:xfrm>
          <a:custGeom>
            <a:avLst/>
            <a:gdLst/>
            <a:ahLst/>
            <a:cxnLst/>
            <a:rect r="r" b="b" t="t" l="l"/>
            <a:pathLst>
              <a:path h="2133442" w="1582654">
                <a:moveTo>
                  <a:pt x="0" y="0"/>
                </a:moveTo>
                <a:lnTo>
                  <a:pt x="1582654" y="0"/>
                </a:lnTo>
                <a:lnTo>
                  <a:pt x="1582654" y="2133443"/>
                </a:lnTo>
                <a:lnTo>
                  <a:pt x="0" y="2133443"/>
                </a:lnTo>
                <a:lnTo>
                  <a:pt x="0" y="0"/>
                </a:lnTo>
                <a:close/>
              </a:path>
            </a:pathLst>
          </a:custGeom>
          <a:blipFill>
            <a:blip r:embed="rId4"/>
            <a:stretch>
              <a:fillRect l="-2867" t="0" r="-1083" b="-15670"/>
            </a:stretch>
          </a:blipFill>
        </p:spPr>
      </p:sp>
      <p:sp>
        <p:nvSpPr>
          <p:cNvPr name="Freeform 12" id="12"/>
          <p:cNvSpPr/>
          <p:nvPr/>
        </p:nvSpPr>
        <p:spPr>
          <a:xfrm flipH="false" flipV="false" rot="0">
            <a:off x="10755272" y="6838903"/>
            <a:ext cx="1600082" cy="2133442"/>
          </a:xfrm>
          <a:custGeom>
            <a:avLst/>
            <a:gdLst/>
            <a:ahLst/>
            <a:cxnLst/>
            <a:rect r="r" b="b" t="t" l="l"/>
            <a:pathLst>
              <a:path h="2133442" w="1600082">
                <a:moveTo>
                  <a:pt x="0" y="0"/>
                </a:moveTo>
                <a:lnTo>
                  <a:pt x="1600082" y="0"/>
                </a:lnTo>
                <a:lnTo>
                  <a:pt x="1600082" y="2133443"/>
                </a:lnTo>
                <a:lnTo>
                  <a:pt x="0" y="2133443"/>
                </a:lnTo>
                <a:lnTo>
                  <a:pt x="0" y="0"/>
                </a:lnTo>
                <a:close/>
              </a:path>
            </a:pathLst>
          </a:custGeom>
          <a:blipFill>
            <a:blip r:embed="rId5"/>
            <a:stretch>
              <a:fillRect l="0" t="0" r="0" b="0"/>
            </a:stretch>
          </a:blipFill>
        </p:spPr>
      </p:sp>
      <p:sp>
        <p:nvSpPr>
          <p:cNvPr name="Freeform 13" id="13"/>
          <p:cNvSpPr/>
          <p:nvPr/>
        </p:nvSpPr>
        <p:spPr>
          <a:xfrm flipH="false" flipV="false" rot="0">
            <a:off x="7704051" y="6838903"/>
            <a:ext cx="1600082" cy="2133442"/>
          </a:xfrm>
          <a:custGeom>
            <a:avLst/>
            <a:gdLst/>
            <a:ahLst/>
            <a:cxnLst/>
            <a:rect r="r" b="b" t="t" l="l"/>
            <a:pathLst>
              <a:path h="2133442" w="1600082">
                <a:moveTo>
                  <a:pt x="0" y="0"/>
                </a:moveTo>
                <a:lnTo>
                  <a:pt x="1600082" y="0"/>
                </a:lnTo>
                <a:lnTo>
                  <a:pt x="1600082" y="2133443"/>
                </a:lnTo>
                <a:lnTo>
                  <a:pt x="0" y="2133443"/>
                </a:lnTo>
                <a:lnTo>
                  <a:pt x="0" y="0"/>
                </a:lnTo>
                <a:close/>
              </a:path>
            </a:pathLst>
          </a:custGeom>
          <a:blipFill>
            <a:blip r:embed="rId6"/>
            <a:stretch>
              <a:fillRect l="0" t="0" r="0" b="-13729"/>
            </a:stretch>
          </a:blipFill>
        </p:spPr>
      </p:sp>
      <p:sp>
        <p:nvSpPr>
          <p:cNvPr name="Freeform 14" id="14"/>
          <p:cNvSpPr/>
          <p:nvPr/>
        </p:nvSpPr>
        <p:spPr>
          <a:xfrm flipH="false" flipV="false" rot="0">
            <a:off x="1649752" y="6838903"/>
            <a:ext cx="1599566" cy="2133442"/>
          </a:xfrm>
          <a:custGeom>
            <a:avLst/>
            <a:gdLst/>
            <a:ahLst/>
            <a:cxnLst/>
            <a:rect r="r" b="b" t="t" l="l"/>
            <a:pathLst>
              <a:path h="2133442" w="1599566">
                <a:moveTo>
                  <a:pt x="0" y="0"/>
                </a:moveTo>
                <a:lnTo>
                  <a:pt x="1599566" y="0"/>
                </a:lnTo>
                <a:lnTo>
                  <a:pt x="1599566" y="2133443"/>
                </a:lnTo>
                <a:lnTo>
                  <a:pt x="0" y="2133443"/>
                </a:lnTo>
                <a:lnTo>
                  <a:pt x="0" y="0"/>
                </a:lnTo>
                <a:close/>
              </a:path>
            </a:pathLst>
          </a:custGeom>
          <a:blipFill>
            <a:blip r:embed="rId7"/>
            <a:stretch>
              <a:fillRect l="0" t="0" r="0" b="-1134"/>
            </a:stretch>
          </a:blipFill>
        </p:spPr>
      </p:sp>
      <p:sp>
        <p:nvSpPr>
          <p:cNvPr name="TextBox 15" id="15"/>
          <p:cNvSpPr txBox="true"/>
          <p:nvPr/>
        </p:nvSpPr>
        <p:spPr>
          <a:xfrm rot="0">
            <a:off x="1028700" y="6028537"/>
            <a:ext cx="7862184" cy="552450"/>
          </a:xfrm>
          <a:prstGeom prst="rect">
            <a:avLst/>
          </a:prstGeom>
        </p:spPr>
        <p:txBody>
          <a:bodyPr anchor="t" rtlCol="false" tIns="0" lIns="0" bIns="0" rIns="0">
            <a:spAutoFit/>
          </a:bodyPr>
          <a:lstStyle/>
          <a:p>
            <a:pPr>
              <a:lnSpc>
                <a:spcPts val="4320"/>
              </a:lnSpc>
            </a:pPr>
            <a:r>
              <a:rPr lang="en-US" sz="3600" spc="266">
                <a:solidFill>
                  <a:srgbClr val="000000"/>
                </a:solidFill>
                <a:latin typeface="Montserrat Classic Bold"/>
              </a:rPr>
              <a:t>Anggota Tim</a:t>
            </a:r>
          </a:p>
        </p:txBody>
      </p:sp>
      <p:sp>
        <p:nvSpPr>
          <p:cNvPr name="TextBox 16" id="16"/>
          <p:cNvSpPr txBox="true"/>
          <p:nvPr/>
        </p:nvSpPr>
        <p:spPr>
          <a:xfrm rot="0">
            <a:off x="1028700" y="2514600"/>
            <a:ext cx="7862184" cy="552450"/>
          </a:xfrm>
          <a:prstGeom prst="rect">
            <a:avLst/>
          </a:prstGeom>
        </p:spPr>
        <p:txBody>
          <a:bodyPr anchor="t" rtlCol="false" tIns="0" lIns="0" bIns="0" rIns="0">
            <a:spAutoFit/>
          </a:bodyPr>
          <a:lstStyle/>
          <a:p>
            <a:pPr>
              <a:lnSpc>
                <a:spcPts val="4320"/>
              </a:lnSpc>
            </a:pPr>
            <a:r>
              <a:rPr lang="en-US" sz="3600" spc="266">
                <a:solidFill>
                  <a:srgbClr val="000000"/>
                </a:solidFill>
                <a:latin typeface="Montserrat Classic Bold"/>
              </a:rPr>
              <a:t>Dosen Pembimbing</a:t>
            </a:r>
          </a:p>
        </p:txBody>
      </p:sp>
      <p:sp>
        <p:nvSpPr>
          <p:cNvPr name="TextBox 17" id="17"/>
          <p:cNvSpPr txBox="true"/>
          <p:nvPr/>
        </p:nvSpPr>
        <p:spPr>
          <a:xfrm rot="0">
            <a:off x="923925" y="5476087"/>
            <a:ext cx="3051220" cy="361950"/>
          </a:xfrm>
          <a:prstGeom prst="rect">
            <a:avLst/>
          </a:prstGeom>
        </p:spPr>
        <p:txBody>
          <a:bodyPr anchor="t" rtlCol="false" tIns="0" lIns="0" bIns="0" rIns="0">
            <a:spAutoFit/>
          </a:bodyPr>
          <a:lstStyle/>
          <a:p>
            <a:pPr algn="ctr">
              <a:lnSpc>
                <a:spcPts val="3000"/>
              </a:lnSpc>
            </a:pPr>
            <a:r>
              <a:rPr lang="en-US" sz="2000" spc="20">
                <a:solidFill>
                  <a:srgbClr val="000000"/>
                </a:solidFill>
                <a:latin typeface="Montserrat Light"/>
              </a:rPr>
              <a:t>Ir. Faimun, M.Sc., Ph.D.</a:t>
            </a:r>
          </a:p>
        </p:txBody>
      </p:sp>
      <p:sp>
        <p:nvSpPr>
          <p:cNvPr name="TextBox 18" id="18"/>
          <p:cNvSpPr txBox="true"/>
          <p:nvPr/>
        </p:nvSpPr>
        <p:spPr>
          <a:xfrm rot="0">
            <a:off x="1028700" y="8996576"/>
            <a:ext cx="2745903" cy="742950"/>
          </a:xfrm>
          <a:prstGeom prst="rect">
            <a:avLst/>
          </a:prstGeom>
        </p:spPr>
        <p:txBody>
          <a:bodyPr anchor="t" rtlCol="false" tIns="0" lIns="0" bIns="0" rIns="0">
            <a:spAutoFit/>
          </a:bodyPr>
          <a:lstStyle/>
          <a:p>
            <a:pPr algn="ctr">
              <a:lnSpc>
                <a:spcPts val="3000"/>
              </a:lnSpc>
            </a:pPr>
            <a:r>
              <a:rPr lang="en-US" sz="2000" spc="20">
                <a:solidFill>
                  <a:srgbClr val="000000"/>
                </a:solidFill>
                <a:latin typeface="Montserrat Light"/>
              </a:rPr>
              <a:t>Ahmad Dzikrullah</a:t>
            </a:r>
          </a:p>
          <a:p>
            <a:pPr algn="ctr">
              <a:lnSpc>
                <a:spcPts val="3000"/>
              </a:lnSpc>
            </a:pPr>
            <a:r>
              <a:rPr lang="en-US" sz="2000" spc="20">
                <a:solidFill>
                  <a:srgbClr val="000000"/>
                </a:solidFill>
                <a:latin typeface="Montserrat Light"/>
              </a:rPr>
              <a:t>Akbar</a:t>
            </a:r>
          </a:p>
        </p:txBody>
      </p:sp>
      <p:sp>
        <p:nvSpPr>
          <p:cNvPr name="TextBox 19" id="19"/>
          <p:cNvSpPr txBox="true"/>
          <p:nvPr/>
        </p:nvSpPr>
        <p:spPr>
          <a:xfrm rot="0">
            <a:off x="4079920" y="8996576"/>
            <a:ext cx="2745903" cy="742950"/>
          </a:xfrm>
          <a:prstGeom prst="rect">
            <a:avLst/>
          </a:prstGeom>
        </p:spPr>
        <p:txBody>
          <a:bodyPr anchor="t" rtlCol="false" tIns="0" lIns="0" bIns="0" rIns="0">
            <a:spAutoFit/>
          </a:bodyPr>
          <a:lstStyle/>
          <a:p>
            <a:pPr algn="ctr">
              <a:lnSpc>
                <a:spcPts val="3000"/>
              </a:lnSpc>
            </a:pPr>
            <a:r>
              <a:rPr lang="en-US" sz="2000" spc="20">
                <a:solidFill>
                  <a:srgbClr val="000000"/>
                </a:solidFill>
                <a:latin typeface="Montserrat Light"/>
              </a:rPr>
              <a:t>Muhammad Faris</a:t>
            </a:r>
          </a:p>
          <a:p>
            <a:pPr algn="ctr">
              <a:lnSpc>
                <a:spcPts val="3000"/>
              </a:lnSpc>
            </a:pPr>
            <a:r>
              <a:rPr lang="en-US" sz="2000" spc="20">
                <a:solidFill>
                  <a:srgbClr val="000000"/>
                </a:solidFill>
                <a:latin typeface="Montserrat Light"/>
              </a:rPr>
              <a:t>Zuhairi</a:t>
            </a:r>
          </a:p>
        </p:txBody>
      </p:sp>
      <p:sp>
        <p:nvSpPr>
          <p:cNvPr name="TextBox 20" id="20"/>
          <p:cNvSpPr txBox="true"/>
          <p:nvPr/>
        </p:nvSpPr>
        <p:spPr>
          <a:xfrm rot="0">
            <a:off x="7131141" y="8996576"/>
            <a:ext cx="2745903" cy="742950"/>
          </a:xfrm>
          <a:prstGeom prst="rect">
            <a:avLst/>
          </a:prstGeom>
        </p:spPr>
        <p:txBody>
          <a:bodyPr anchor="t" rtlCol="false" tIns="0" lIns="0" bIns="0" rIns="0">
            <a:spAutoFit/>
          </a:bodyPr>
          <a:lstStyle/>
          <a:p>
            <a:pPr algn="ctr">
              <a:lnSpc>
                <a:spcPts val="3000"/>
              </a:lnSpc>
            </a:pPr>
            <a:r>
              <a:rPr lang="en-US" sz="2000" spc="20">
                <a:solidFill>
                  <a:srgbClr val="000000"/>
                </a:solidFill>
                <a:latin typeface="Montserrat Light"/>
              </a:rPr>
              <a:t>Hakhi Gya</a:t>
            </a:r>
          </a:p>
          <a:p>
            <a:pPr algn="ctr">
              <a:lnSpc>
                <a:spcPts val="3000"/>
              </a:lnSpc>
            </a:pPr>
            <a:r>
              <a:rPr lang="en-US" sz="2000" spc="20">
                <a:solidFill>
                  <a:srgbClr val="000000"/>
                </a:solidFill>
                <a:latin typeface="Montserrat Light"/>
              </a:rPr>
              <a:t>Yektianto</a:t>
            </a:r>
          </a:p>
        </p:txBody>
      </p:sp>
      <p:sp>
        <p:nvSpPr>
          <p:cNvPr name="TextBox 21" id="21"/>
          <p:cNvSpPr txBox="true"/>
          <p:nvPr/>
        </p:nvSpPr>
        <p:spPr>
          <a:xfrm rot="0">
            <a:off x="10182361" y="8996576"/>
            <a:ext cx="2745903" cy="742950"/>
          </a:xfrm>
          <a:prstGeom prst="rect">
            <a:avLst/>
          </a:prstGeom>
        </p:spPr>
        <p:txBody>
          <a:bodyPr anchor="t" rtlCol="false" tIns="0" lIns="0" bIns="0" rIns="0">
            <a:spAutoFit/>
          </a:bodyPr>
          <a:lstStyle/>
          <a:p>
            <a:pPr algn="ctr">
              <a:lnSpc>
                <a:spcPts val="3000"/>
              </a:lnSpc>
            </a:pPr>
            <a:r>
              <a:rPr lang="en-US" sz="2000" spc="20">
                <a:solidFill>
                  <a:srgbClr val="000000"/>
                </a:solidFill>
                <a:latin typeface="Montserrat Light"/>
              </a:rPr>
              <a:t>Muhammad Alfiyan</a:t>
            </a:r>
          </a:p>
          <a:p>
            <a:pPr algn="ctr">
              <a:lnSpc>
                <a:spcPts val="3000"/>
              </a:lnSpc>
            </a:pPr>
            <a:r>
              <a:rPr lang="en-US" sz="2000" spc="20">
                <a:solidFill>
                  <a:srgbClr val="000000"/>
                </a:solidFill>
                <a:latin typeface="Montserrat Light"/>
              </a:rPr>
              <a:t>Zulfa</a:t>
            </a:r>
          </a:p>
        </p:txBody>
      </p:sp>
      <p:sp>
        <p:nvSpPr>
          <p:cNvPr name="TextBox 22" id="22"/>
          <p:cNvSpPr txBox="true"/>
          <p:nvPr/>
        </p:nvSpPr>
        <p:spPr>
          <a:xfrm rot="0">
            <a:off x="11993845" y="1293495"/>
            <a:ext cx="4971595" cy="1972056"/>
          </a:xfrm>
          <a:prstGeom prst="rect">
            <a:avLst/>
          </a:prstGeom>
        </p:spPr>
        <p:txBody>
          <a:bodyPr anchor="t" rtlCol="false" tIns="0" lIns="0" bIns="0" rIns="0">
            <a:spAutoFit/>
          </a:bodyPr>
          <a:lstStyle/>
          <a:p>
            <a:pPr algn="r">
              <a:lnSpc>
                <a:spcPts val="7812"/>
              </a:lnSpc>
            </a:pPr>
            <a:r>
              <a:rPr lang="en-US" sz="6200" spc="55">
                <a:solidFill>
                  <a:srgbClr val="000000"/>
                </a:solidFill>
                <a:latin typeface="Montserrat Classic Bold"/>
              </a:rPr>
              <a:t>Tim</a:t>
            </a:r>
          </a:p>
          <a:p>
            <a:pPr algn="r">
              <a:lnSpc>
                <a:spcPts val="7812"/>
              </a:lnSpc>
            </a:pPr>
            <a:r>
              <a:rPr lang="en-US" sz="6200" spc="55">
                <a:solidFill>
                  <a:srgbClr val="000000"/>
                </a:solidFill>
                <a:latin typeface="Montserrat Classic Bold"/>
              </a:rPr>
              <a:t>Kami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BDADE"/>
        </a:solidFill>
      </p:bgPr>
    </p:bg>
    <p:spTree>
      <p:nvGrpSpPr>
        <p:cNvPr id="1" name=""/>
        <p:cNvGrpSpPr/>
        <p:nvPr/>
      </p:nvGrpSpPr>
      <p:grpSpPr>
        <a:xfrm>
          <a:off x="0" y="0"/>
          <a:ext cx="0" cy="0"/>
          <a:chOff x="0" y="0"/>
          <a:chExt cx="0" cy="0"/>
        </a:xfrm>
      </p:grpSpPr>
      <p:sp>
        <p:nvSpPr>
          <p:cNvPr name="AutoShape 2" id="2"/>
          <p:cNvSpPr/>
          <p:nvPr/>
        </p:nvSpPr>
        <p:spPr>
          <a:xfrm rot="-2700000">
            <a:off x="-909573" y="2238380"/>
            <a:ext cx="23364395" cy="12961212"/>
          </a:xfrm>
          <a:prstGeom prst="rect">
            <a:avLst/>
          </a:prstGeom>
          <a:solidFill>
            <a:srgbClr val="F8FBF8"/>
          </a:solidFill>
        </p:spPr>
      </p:sp>
      <p:sp>
        <p:nvSpPr>
          <p:cNvPr name="AutoShape 3" id="3"/>
          <p:cNvSpPr/>
          <p:nvPr/>
        </p:nvSpPr>
        <p:spPr>
          <a:xfrm rot="-2700000">
            <a:off x="385782" y="1249949"/>
            <a:ext cx="16230600" cy="33751"/>
          </a:xfrm>
          <a:prstGeom prst="rect">
            <a:avLst/>
          </a:prstGeom>
          <a:solidFill>
            <a:srgbClr val="F8FBF8"/>
          </a:solidFill>
        </p:spPr>
      </p:sp>
      <p:sp>
        <p:nvSpPr>
          <p:cNvPr name="Freeform 4" id="4"/>
          <p:cNvSpPr/>
          <p:nvPr/>
        </p:nvSpPr>
        <p:spPr>
          <a:xfrm flipH="false" flipV="false" rot="0">
            <a:off x="6000295" y="323508"/>
            <a:ext cx="11193970" cy="8395477"/>
          </a:xfrm>
          <a:custGeom>
            <a:avLst/>
            <a:gdLst/>
            <a:ahLst/>
            <a:cxnLst/>
            <a:rect r="r" b="b" t="t" l="l"/>
            <a:pathLst>
              <a:path h="8395477" w="11193970">
                <a:moveTo>
                  <a:pt x="0" y="0"/>
                </a:moveTo>
                <a:lnTo>
                  <a:pt x="11193970" y="0"/>
                </a:lnTo>
                <a:lnTo>
                  <a:pt x="11193970" y="8395477"/>
                </a:lnTo>
                <a:lnTo>
                  <a:pt x="0" y="8395477"/>
                </a:lnTo>
                <a:lnTo>
                  <a:pt x="0" y="0"/>
                </a:lnTo>
                <a:close/>
              </a:path>
            </a:pathLst>
          </a:custGeom>
          <a:blipFill>
            <a:blip r:embed="rId2"/>
            <a:stretch>
              <a:fillRect l="0" t="0" r="0" b="0"/>
            </a:stretch>
          </a:blipFill>
        </p:spPr>
      </p:sp>
      <p:sp>
        <p:nvSpPr>
          <p:cNvPr name="AutoShape 5" id="5"/>
          <p:cNvSpPr/>
          <p:nvPr/>
        </p:nvSpPr>
        <p:spPr>
          <a:xfrm rot="-2700000">
            <a:off x="-4368725" y="7000266"/>
            <a:ext cx="16230600" cy="33751"/>
          </a:xfrm>
          <a:prstGeom prst="rect">
            <a:avLst/>
          </a:prstGeom>
          <a:solidFill>
            <a:srgbClr val="342D47"/>
          </a:solidFill>
        </p:spPr>
      </p:sp>
      <p:sp>
        <p:nvSpPr>
          <p:cNvPr name="Freeform 6" id="6"/>
          <p:cNvSpPr/>
          <p:nvPr/>
        </p:nvSpPr>
        <p:spPr>
          <a:xfrm flipH="false" flipV="false" rot="0">
            <a:off x="13174426" y="5194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3"/>
            <a:stretch>
              <a:fillRect l="0" t="0" r="0" b="0"/>
            </a:stretch>
          </a:blipFill>
        </p:spPr>
      </p:sp>
      <p:sp>
        <p:nvSpPr>
          <p:cNvPr name="Freeform 7" id="7"/>
          <p:cNvSpPr/>
          <p:nvPr/>
        </p:nvSpPr>
        <p:spPr>
          <a:xfrm flipH="false" flipV="false" rot="0">
            <a:off x="15382012" y="6072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4"/>
            <a:stretch>
              <a:fillRect l="0" t="0" r="0" b="0"/>
            </a:stretch>
          </a:blipFill>
        </p:spPr>
      </p:sp>
      <p:sp>
        <p:nvSpPr>
          <p:cNvPr name="TextBox 8" id="8"/>
          <p:cNvSpPr txBox="true"/>
          <p:nvPr/>
        </p:nvSpPr>
        <p:spPr>
          <a:xfrm rot="0">
            <a:off x="1028700" y="981075"/>
            <a:ext cx="4971595" cy="2223135"/>
          </a:xfrm>
          <a:prstGeom prst="rect">
            <a:avLst/>
          </a:prstGeom>
        </p:spPr>
        <p:txBody>
          <a:bodyPr anchor="t" rtlCol="false" tIns="0" lIns="0" bIns="0" rIns="0">
            <a:spAutoFit/>
          </a:bodyPr>
          <a:lstStyle/>
          <a:p>
            <a:pPr>
              <a:lnSpc>
                <a:spcPts val="8820"/>
              </a:lnSpc>
            </a:pPr>
            <a:r>
              <a:rPr lang="en-US" sz="7000" spc="63">
                <a:solidFill>
                  <a:srgbClr val="000000"/>
                </a:solidFill>
                <a:latin typeface="Montserrat Classic Bold"/>
              </a:rPr>
              <a:t>Inovasi</a:t>
            </a:r>
          </a:p>
          <a:p>
            <a:pPr>
              <a:lnSpc>
                <a:spcPts val="8820"/>
              </a:lnSpc>
            </a:pPr>
            <a:r>
              <a:rPr lang="en-US" sz="7000" spc="63">
                <a:solidFill>
                  <a:srgbClr val="000000"/>
                </a:solidFill>
                <a:latin typeface="Montserrat Classic Bold"/>
              </a:rPr>
              <a:t>Kami</a:t>
            </a:r>
          </a:p>
        </p:txBody>
      </p:sp>
      <p:sp>
        <p:nvSpPr>
          <p:cNvPr name="TextBox 9" id="9"/>
          <p:cNvSpPr txBox="true"/>
          <p:nvPr/>
        </p:nvSpPr>
        <p:spPr>
          <a:xfrm rot="0">
            <a:off x="6779017" y="7620000"/>
            <a:ext cx="10480283" cy="1638300"/>
          </a:xfrm>
          <a:prstGeom prst="rect">
            <a:avLst/>
          </a:prstGeom>
        </p:spPr>
        <p:txBody>
          <a:bodyPr anchor="t" rtlCol="false" tIns="0" lIns="0" bIns="0" rIns="0">
            <a:spAutoFit/>
          </a:bodyPr>
          <a:lstStyle/>
          <a:p>
            <a:pPr algn="ctr">
              <a:lnSpc>
                <a:spcPts val="4320"/>
              </a:lnSpc>
            </a:pPr>
            <a:r>
              <a:rPr lang="en-US" sz="3600" spc="266">
                <a:solidFill>
                  <a:srgbClr val="000000"/>
                </a:solidFill>
                <a:latin typeface="Montserrat Classic Bold"/>
              </a:rPr>
              <a:t>Sistem Akuisisi Data Berbasis Wireless Untuk Evaluasi Efek Panas Hidrasi Pada Beton Umur Awal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BF8"/>
        </a:solidFill>
      </p:bgPr>
    </p:bg>
    <p:spTree>
      <p:nvGrpSpPr>
        <p:cNvPr id="1" name=""/>
        <p:cNvGrpSpPr/>
        <p:nvPr/>
      </p:nvGrpSpPr>
      <p:grpSpPr>
        <a:xfrm>
          <a:off x="0" y="0"/>
          <a:ext cx="0" cy="0"/>
          <a:chOff x="0" y="0"/>
          <a:chExt cx="0" cy="0"/>
        </a:xfrm>
      </p:grpSpPr>
      <p:sp>
        <p:nvSpPr>
          <p:cNvPr name="AutoShape 2" id="2"/>
          <p:cNvSpPr/>
          <p:nvPr/>
        </p:nvSpPr>
        <p:spPr>
          <a:xfrm rot="0">
            <a:off x="-444932" y="0"/>
            <a:ext cx="19177863" cy="3629455"/>
          </a:xfrm>
          <a:prstGeom prst="rect">
            <a:avLst/>
          </a:prstGeom>
          <a:solidFill>
            <a:srgbClr val="DBDADE"/>
          </a:solidFill>
        </p:spPr>
      </p:sp>
      <p:sp>
        <p:nvSpPr>
          <p:cNvPr name="Freeform 3" id="3"/>
          <p:cNvSpPr/>
          <p:nvPr/>
        </p:nvSpPr>
        <p:spPr>
          <a:xfrm flipH="false" flipV="false" rot="0">
            <a:off x="1104900" y="2691561"/>
            <a:ext cx="3088756" cy="2514060"/>
          </a:xfrm>
          <a:custGeom>
            <a:avLst/>
            <a:gdLst/>
            <a:ahLst/>
            <a:cxnLst/>
            <a:rect r="r" b="b" t="t" l="l"/>
            <a:pathLst>
              <a:path h="2514060" w="3088756">
                <a:moveTo>
                  <a:pt x="0" y="0"/>
                </a:moveTo>
                <a:lnTo>
                  <a:pt x="3088756" y="0"/>
                </a:lnTo>
                <a:lnTo>
                  <a:pt x="3088756" y="2514060"/>
                </a:lnTo>
                <a:lnTo>
                  <a:pt x="0" y="2514060"/>
                </a:lnTo>
                <a:lnTo>
                  <a:pt x="0" y="0"/>
                </a:lnTo>
                <a:close/>
              </a:path>
            </a:pathLst>
          </a:custGeom>
          <a:blipFill>
            <a:blip r:embed="rId2"/>
            <a:stretch>
              <a:fillRect l="-20910" t="0" r="-1256" b="0"/>
            </a:stretch>
          </a:blipFill>
        </p:spPr>
      </p:sp>
      <p:sp>
        <p:nvSpPr>
          <p:cNvPr name="Freeform 4" id="4"/>
          <p:cNvSpPr/>
          <p:nvPr/>
        </p:nvSpPr>
        <p:spPr>
          <a:xfrm flipH="false" flipV="false" rot="0">
            <a:off x="7690941" y="2691562"/>
            <a:ext cx="3088756" cy="2514060"/>
          </a:xfrm>
          <a:custGeom>
            <a:avLst/>
            <a:gdLst/>
            <a:ahLst/>
            <a:cxnLst/>
            <a:rect r="r" b="b" t="t" l="l"/>
            <a:pathLst>
              <a:path h="2514060" w="3088756">
                <a:moveTo>
                  <a:pt x="0" y="0"/>
                </a:moveTo>
                <a:lnTo>
                  <a:pt x="3088757" y="0"/>
                </a:lnTo>
                <a:lnTo>
                  <a:pt x="3088757" y="2514060"/>
                </a:lnTo>
                <a:lnTo>
                  <a:pt x="0" y="2514060"/>
                </a:lnTo>
                <a:lnTo>
                  <a:pt x="0" y="0"/>
                </a:lnTo>
                <a:close/>
              </a:path>
            </a:pathLst>
          </a:custGeom>
          <a:blipFill>
            <a:blip r:embed="rId3"/>
            <a:stretch>
              <a:fillRect l="0" t="-31906" r="0" b="-31906"/>
            </a:stretch>
          </a:blipFill>
        </p:spPr>
      </p:sp>
      <p:sp>
        <p:nvSpPr>
          <p:cNvPr name="Freeform 5" id="5"/>
          <p:cNvSpPr/>
          <p:nvPr/>
        </p:nvSpPr>
        <p:spPr>
          <a:xfrm flipH="false" flipV="false" rot="0">
            <a:off x="14170544" y="2691561"/>
            <a:ext cx="3088756" cy="2514060"/>
          </a:xfrm>
          <a:custGeom>
            <a:avLst/>
            <a:gdLst/>
            <a:ahLst/>
            <a:cxnLst/>
            <a:rect r="r" b="b" t="t" l="l"/>
            <a:pathLst>
              <a:path h="2514060" w="3088756">
                <a:moveTo>
                  <a:pt x="0" y="0"/>
                </a:moveTo>
                <a:lnTo>
                  <a:pt x="3088756" y="0"/>
                </a:lnTo>
                <a:lnTo>
                  <a:pt x="3088756" y="2514060"/>
                </a:lnTo>
                <a:lnTo>
                  <a:pt x="0" y="2514060"/>
                </a:lnTo>
                <a:lnTo>
                  <a:pt x="0" y="0"/>
                </a:lnTo>
                <a:close/>
              </a:path>
            </a:pathLst>
          </a:custGeom>
          <a:blipFill>
            <a:blip r:embed="rId4"/>
            <a:stretch>
              <a:fillRect l="0" t="-31906" r="0" b="-31906"/>
            </a:stretch>
          </a:blipFill>
        </p:spPr>
      </p:sp>
      <p:sp>
        <p:nvSpPr>
          <p:cNvPr name="Freeform 6" id="6"/>
          <p:cNvSpPr/>
          <p:nvPr/>
        </p:nvSpPr>
        <p:spPr>
          <a:xfrm flipH="false" flipV="false" rot="0">
            <a:off x="4374631" y="6452560"/>
            <a:ext cx="3088756" cy="2514060"/>
          </a:xfrm>
          <a:custGeom>
            <a:avLst/>
            <a:gdLst/>
            <a:ahLst/>
            <a:cxnLst/>
            <a:rect r="r" b="b" t="t" l="l"/>
            <a:pathLst>
              <a:path h="2514060" w="3088756">
                <a:moveTo>
                  <a:pt x="0" y="0"/>
                </a:moveTo>
                <a:lnTo>
                  <a:pt x="3088757" y="0"/>
                </a:lnTo>
                <a:lnTo>
                  <a:pt x="3088757" y="2514060"/>
                </a:lnTo>
                <a:lnTo>
                  <a:pt x="0" y="2514060"/>
                </a:lnTo>
                <a:lnTo>
                  <a:pt x="0" y="0"/>
                </a:lnTo>
                <a:close/>
              </a:path>
            </a:pathLst>
          </a:custGeom>
          <a:blipFill>
            <a:blip r:embed="rId5"/>
            <a:stretch>
              <a:fillRect l="0" t="-31906" r="0" b="-31906"/>
            </a:stretch>
          </a:blipFill>
        </p:spPr>
      </p:sp>
      <p:sp>
        <p:nvSpPr>
          <p:cNvPr name="Freeform 7" id="7"/>
          <p:cNvSpPr/>
          <p:nvPr/>
        </p:nvSpPr>
        <p:spPr>
          <a:xfrm flipH="false" flipV="false" rot="0">
            <a:off x="10922573" y="6452560"/>
            <a:ext cx="3088756" cy="2514060"/>
          </a:xfrm>
          <a:custGeom>
            <a:avLst/>
            <a:gdLst/>
            <a:ahLst/>
            <a:cxnLst/>
            <a:rect r="r" b="b" t="t" l="l"/>
            <a:pathLst>
              <a:path h="2514060" w="3088756">
                <a:moveTo>
                  <a:pt x="0" y="0"/>
                </a:moveTo>
                <a:lnTo>
                  <a:pt x="3088756" y="0"/>
                </a:lnTo>
                <a:lnTo>
                  <a:pt x="3088756" y="2514060"/>
                </a:lnTo>
                <a:lnTo>
                  <a:pt x="0" y="2514060"/>
                </a:lnTo>
                <a:lnTo>
                  <a:pt x="0" y="0"/>
                </a:lnTo>
                <a:close/>
              </a:path>
            </a:pathLst>
          </a:custGeom>
          <a:blipFill>
            <a:blip r:embed="rId6"/>
            <a:stretch>
              <a:fillRect l="-10969" t="0" r="-10969" b="0"/>
            </a:stretch>
          </a:blipFill>
        </p:spPr>
      </p:sp>
      <p:sp>
        <p:nvSpPr>
          <p:cNvPr name="AutoShape 8" id="8"/>
          <p:cNvSpPr/>
          <p:nvPr/>
        </p:nvSpPr>
        <p:spPr>
          <a:xfrm rot="0">
            <a:off x="5044309" y="3934304"/>
            <a:ext cx="1724869" cy="0"/>
          </a:xfrm>
          <a:prstGeom prst="line">
            <a:avLst/>
          </a:prstGeom>
          <a:ln cap="flat" w="76200">
            <a:solidFill>
              <a:srgbClr val="342D47"/>
            </a:solidFill>
            <a:prstDash val="solid"/>
            <a:headEnd type="none" len="sm" w="sm"/>
            <a:tailEnd type="arrow" len="sm" w="med"/>
          </a:ln>
        </p:spPr>
      </p:sp>
      <p:sp>
        <p:nvSpPr>
          <p:cNvPr name="AutoShape 9" id="9"/>
          <p:cNvSpPr/>
          <p:nvPr/>
        </p:nvSpPr>
        <p:spPr>
          <a:xfrm rot="0">
            <a:off x="11604517" y="4010504"/>
            <a:ext cx="1724869" cy="0"/>
          </a:xfrm>
          <a:prstGeom prst="line">
            <a:avLst/>
          </a:prstGeom>
          <a:ln cap="flat" w="76200">
            <a:solidFill>
              <a:srgbClr val="342D47"/>
            </a:solidFill>
            <a:prstDash val="solid"/>
            <a:headEnd type="none" len="sm" w="sm"/>
            <a:tailEnd type="arrow" len="sm" w="med"/>
          </a:ln>
        </p:spPr>
      </p:sp>
      <p:sp>
        <p:nvSpPr>
          <p:cNvPr name="AutoShape 10" id="10"/>
          <p:cNvSpPr/>
          <p:nvPr/>
        </p:nvSpPr>
        <p:spPr>
          <a:xfrm rot="0">
            <a:off x="8360619" y="7709590"/>
            <a:ext cx="1724869" cy="0"/>
          </a:xfrm>
          <a:prstGeom prst="line">
            <a:avLst/>
          </a:prstGeom>
          <a:ln cap="flat" w="76200">
            <a:solidFill>
              <a:srgbClr val="342D47"/>
            </a:solidFill>
            <a:prstDash val="solid"/>
            <a:headEnd type="none" len="sm" w="sm"/>
            <a:tailEnd type="arrow" len="sm" w="med"/>
          </a:ln>
        </p:spPr>
      </p:sp>
      <p:sp>
        <p:nvSpPr>
          <p:cNvPr name="Freeform 11" id="11"/>
          <p:cNvSpPr/>
          <p:nvPr/>
        </p:nvSpPr>
        <p:spPr>
          <a:xfrm flipH="false" flipV="false" rot="0">
            <a:off x="1104900" y="2691562"/>
            <a:ext cx="3101209" cy="2514060"/>
          </a:xfrm>
          <a:custGeom>
            <a:avLst/>
            <a:gdLst/>
            <a:ahLst/>
            <a:cxnLst/>
            <a:rect r="r" b="b" t="t" l="l"/>
            <a:pathLst>
              <a:path h="2514060" w="3101209">
                <a:moveTo>
                  <a:pt x="0" y="0"/>
                </a:moveTo>
                <a:lnTo>
                  <a:pt x="3101209" y="0"/>
                </a:lnTo>
                <a:lnTo>
                  <a:pt x="3101209" y="2514060"/>
                </a:lnTo>
                <a:lnTo>
                  <a:pt x="0" y="2514060"/>
                </a:lnTo>
                <a:lnTo>
                  <a:pt x="0" y="0"/>
                </a:lnTo>
                <a:close/>
              </a:path>
            </a:pathLst>
          </a:custGeom>
          <a:blipFill>
            <a:blip r:embed="rId7"/>
            <a:stretch>
              <a:fillRect l="-36849" t="0" r="-7269" b="0"/>
            </a:stretch>
          </a:blipFill>
        </p:spPr>
      </p:sp>
      <p:sp>
        <p:nvSpPr>
          <p:cNvPr name="TextBox 12" id="12"/>
          <p:cNvSpPr txBox="true"/>
          <p:nvPr/>
        </p:nvSpPr>
        <p:spPr>
          <a:xfrm rot="0">
            <a:off x="1104900" y="5424551"/>
            <a:ext cx="3064224" cy="694634"/>
          </a:xfrm>
          <a:prstGeom prst="rect">
            <a:avLst/>
          </a:prstGeom>
        </p:spPr>
        <p:txBody>
          <a:bodyPr anchor="t" rtlCol="false" tIns="0" lIns="0" bIns="0" rIns="0">
            <a:spAutoFit/>
          </a:bodyPr>
          <a:lstStyle/>
          <a:p>
            <a:pPr algn="ctr">
              <a:lnSpc>
                <a:spcPts val="2799"/>
              </a:lnSpc>
            </a:pPr>
            <a:r>
              <a:rPr lang="en-US" sz="1999" spc="219">
                <a:solidFill>
                  <a:srgbClr val="342D47"/>
                </a:solidFill>
                <a:latin typeface="Montserrat Classic"/>
              </a:rPr>
              <a:t>STUDI </a:t>
            </a:r>
          </a:p>
          <a:p>
            <a:pPr algn="ctr">
              <a:lnSpc>
                <a:spcPts val="2798"/>
              </a:lnSpc>
            </a:pPr>
            <a:r>
              <a:rPr lang="en-US" sz="1999" spc="219">
                <a:solidFill>
                  <a:srgbClr val="342D47"/>
                </a:solidFill>
                <a:latin typeface="Montserrat Classic"/>
              </a:rPr>
              <a:t>LITERATUR</a:t>
            </a:r>
          </a:p>
        </p:txBody>
      </p:sp>
      <p:sp>
        <p:nvSpPr>
          <p:cNvPr name="TextBox 13" id="13"/>
          <p:cNvSpPr txBox="true"/>
          <p:nvPr/>
        </p:nvSpPr>
        <p:spPr>
          <a:xfrm rot="0">
            <a:off x="7690941" y="5424551"/>
            <a:ext cx="3064224" cy="694635"/>
          </a:xfrm>
          <a:prstGeom prst="rect">
            <a:avLst/>
          </a:prstGeom>
        </p:spPr>
        <p:txBody>
          <a:bodyPr anchor="t" rtlCol="false" tIns="0" lIns="0" bIns="0" rIns="0">
            <a:spAutoFit/>
          </a:bodyPr>
          <a:lstStyle/>
          <a:p>
            <a:pPr algn="ctr">
              <a:lnSpc>
                <a:spcPts val="2798"/>
              </a:lnSpc>
            </a:pPr>
            <a:r>
              <a:rPr lang="en-US" sz="1999" spc="219">
                <a:solidFill>
                  <a:srgbClr val="342D47"/>
                </a:solidFill>
                <a:latin typeface="Montserrat Classic"/>
              </a:rPr>
              <a:t>PERANCANGAN DESAIN SISTEM</a:t>
            </a:r>
          </a:p>
        </p:txBody>
      </p:sp>
      <p:sp>
        <p:nvSpPr>
          <p:cNvPr name="TextBox 14" id="14"/>
          <p:cNvSpPr txBox="true"/>
          <p:nvPr/>
        </p:nvSpPr>
        <p:spPr>
          <a:xfrm rot="0">
            <a:off x="14195076" y="5424551"/>
            <a:ext cx="3064224" cy="694635"/>
          </a:xfrm>
          <a:prstGeom prst="rect">
            <a:avLst/>
          </a:prstGeom>
        </p:spPr>
        <p:txBody>
          <a:bodyPr anchor="t" rtlCol="false" tIns="0" lIns="0" bIns="0" rIns="0">
            <a:spAutoFit/>
          </a:bodyPr>
          <a:lstStyle/>
          <a:p>
            <a:pPr algn="ctr">
              <a:lnSpc>
                <a:spcPts val="2798"/>
              </a:lnSpc>
            </a:pPr>
            <a:r>
              <a:rPr lang="en-US" sz="1999" spc="219">
                <a:solidFill>
                  <a:srgbClr val="342D47"/>
                </a:solidFill>
                <a:latin typeface="Montserrat Classic"/>
              </a:rPr>
              <a:t>PEMBUATAN SISTEM</a:t>
            </a:r>
          </a:p>
        </p:txBody>
      </p:sp>
      <p:sp>
        <p:nvSpPr>
          <p:cNvPr name="TextBox 15" id="15"/>
          <p:cNvSpPr txBox="true"/>
          <p:nvPr/>
        </p:nvSpPr>
        <p:spPr>
          <a:xfrm rot="0">
            <a:off x="3379161" y="895350"/>
            <a:ext cx="11700050" cy="1108710"/>
          </a:xfrm>
          <a:prstGeom prst="rect">
            <a:avLst/>
          </a:prstGeom>
        </p:spPr>
        <p:txBody>
          <a:bodyPr anchor="t" rtlCol="false" tIns="0" lIns="0" bIns="0" rIns="0">
            <a:spAutoFit/>
          </a:bodyPr>
          <a:lstStyle/>
          <a:p>
            <a:pPr algn="ctr">
              <a:lnSpc>
                <a:spcPts val="8820"/>
              </a:lnSpc>
            </a:pPr>
            <a:r>
              <a:rPr lang="en-US" sz="7000" spc="63">
                <a:solidFill>
                  <a:srgbClr val="000000"/>
                </a:solidFill>
                <a:latin typeface="Montserrat Classic Bold"/>
              </a:rPr>
              <a:t>Metode Pelaksanaan</a:t>
            </a:r>
          </a:p>
        </p:txBody>
      </p:sp>
      <p:sp>
        <p:nvSpPr>
          <p:cNvPr name="TextBox 16" id="16"/>
          <p:cNvSpPr txBox="true"/>
          <p:nvPr/>
        </p:nvSpPr>
        <p:spPr>
          <a:xfrm rot="0">
            <a:off x="4374631" y="9185550"/>
            <a:ext cx="3064224" cy="694634"/>
          </a:xfrm>
          <a:prstGeom prst="rect">
            <a:avLst/>
          </a:prstGeom>
        </p:spPr>
        <p:txBody>
          <a:bodyPr anchor="t" rtlCol="false" tIns="0" lIns="0" bIns="0" rIns="0">
            <a:spAutoFit/>
          </a:bodyPr>
          <a:lstStyle/>
          <a:p>
            <a:pPr algn="ctr">
              <a:lnSpc>
                <a:spcPts val="2799"/>
              </a:lnSpc>
            </a:pPr>
            <a:r>
              <a:rPr lang="en-US" sz="1999" spc="219">
                <a:solidFill>
                  <a:srgbClr val="342D47"/>
                </a:solidFill>
                <a:latin typeface="Montserrat Classic"/>
              </a:rPr>
              <a:t>PENGUJIAN DAN EVALUASI SISTEM</a:t>
            </a:r>
          </a:p>
        </p:txBody>
      </p:sp>
      <p:sp>
        <p:nvSpPr>
          <p:cNvPr name="TextBox 17" id="17"/>
          <p:cNvSpPr txBox="true"/>
          <p:nvPr/>
        </p:nvSpPr>
        <p:spPr>
          <a:xfrm rot="0">
            <a:off x="10922573" y="9185550"/>
            <a:ext cx="3064224" cy="694635"/>
          </a:xfrm>
          <a:prstGeom prst="rect">
            <a:avLst/>
          </a:prstGeom>
        </p:spPr>
        <p:txBody>
          <a:bodyPr anchor="t" rtlCol="false" tIns="0" lIns="0" bIns="0" rIns="0">
            <a:spAutoFit/>
          </a:bodyPr>
          <a:lstStyle/>
          <a:p>
            <a:pPr algn="ctr">
              <a:lnSpc>
                <a:spcPts val="2798"/>
              </a:lnSpc>
            </a:pPr>
            <a:r>
              <a:rPr lang="en-US" sz="1999" spc="219">
                <a:solidFill>
                  <a:srgbClr val="342D47"/>
                </a:solidFill>
                <a:latin typeface="Montserrat Classic"/>
              </a:rPr>
              <a:t>PEMBUATAN LUARAN PROGRAM</a:t>
            </a:r>
          </a:p>
        </p:txBody>
      </p:sp>
      <p:sp>
        <p:nvSpPr>
          <p:cNvPr name="TextBox 18" id="18"/>
          <p:cNvSpPr txBox="true"/>
          <p:nvPr/>
        </p:nvSpPr>
        <p:spPr>
          <a:xfrm rot="0">
            <a:off x="3764498" y="6452560"/>
            <a:ext cx="362483" cy="723900"/>
          </a:xfrm>
          <a:prstGeom prst="rect">
            <a:avLst/>
          </a:prstGeom>
        </p:spPr>
        <p:txBody>
          <a:bodyPr anchor="t" rtlCol="false" tIns="0" lIns="0" bIns="0" rIns="0">
            <a:spAutoFit/>
          </a:bodyPr>
          <a:lstStyle/>
          <a:p>
            <a:pPr algn="ctr">
              <a:lnSpc>
                <a:spcPts val="5759"/>
              </a:lnSpc>
            </a:pPr>
            <a:r>
              <a:rPr lang="en-US" sz="4799" spc="355">
                <a:solidFill>
                  <a:srgbClr val="000000"/>
                </a:solidFill>
                <a:latin typeface="Montserrat Classic Bold"/>
              </a:rPr>
              <a:t>4</a:t>
            </a:r>
          </a:p>
        </p:txBody>
      </p:sp>
      <p:sp>
        <p:nvSpPr>
          <p:cNvPr name="TextBox 19" id="19"/>
          <p:cNvSpPr txBox="true"/>
          <p:nvPr/>
        </p:nvSpPr>
        <p:spPr>
          <a:xfrm rot="0">
            <a:off x="10316482" y="6452560"/>
            <a:ext cx="362483" cy="723900"/>
          </a:xfrm>
          <a:prstGeom prst="rect">
            <a:avLst/>
          </a:prstGeom>
        </p:spPr>
        <p:txBody>
          <a:bodyPr anchor="t" rtlCol="false" tIns="0" lIns="0" bIns="0" rIns="0">
            <a:spAutoFit/>
          </a:bodyPr>
          <a:lstStyle/>
          <a:p>
            <a:pPr algn="ctr">
              <a:lnSpc>
                <a:spcPts val="5759"/>
              </a:lnSpc>
            </a:pPr>
            <a:r>
              <a:rPr lang="en-US" sz="4799" spc="355">
                <a:solidFill>
                  <a:srgbClr val="000000"/>
                </a:solidFill>
                <a:latin typeface="Montserrat Classic Bold"/>
              </a:rPr>
              <a:t>5</a:t>
            </a:r>
          </a:p>
        </p:txBody>
      </p:sp>
      <p:sp>
        <p:nvSpPr>
          <p:cNvPr name="TextBox 20" id="20"/>
          <p:cNvSpPr txBox="true"/>
          <p:nvPr/>
        </p:nvSpPr>
        <p:spPr>
          <a:xfrm rot="0">
            <a:off x="565779" y="2691562"/>
            <a:ext cx="362483" cy="723900"/>
          </a:xfrm>
          <a:prstGeom prst="rect">
            <a:avLst/>
          </a:prstGeom>
        </p:spPr>
        <p:txBody>
          <a:bodyPr anchor="t" rtlCol="false" tIns="0" lIns="0" bIns="0" rIns="0">
            <a:spAutoFit/>
          </a:bodyPr>
          <a:lstStyle/>
          <a:p>
            <a:pPr algn="ctr">
              <a:lnSpc>
                <a:spcPts val="5759"/>
              </a:lnSpc>
            </a:pPr>
            <a:r>
              <a:rPr lang="en-US" sz="4799" spc="355">
                <a:solidFill>
                  <a:srgbClr val="000000"/>
                </a:solidFill>
                <a:latin typeface="Montserrat Classic Bold"/>
              </a:rPr>
              <a:t>1</a:t>
            </a:r>
          </a:p>
        </p:txBody>
      </p:sp>
      <p:sp>
        <p:nvSpPr>
          <p:cNvPr name="TextBox 21" id="21"/>
          <p:cNvSpPr txBox="true"/>
          <p:nvPr/>
        </p:nvSpPr>
        <p:spPr>
          <a:xfrm rot="0">
            <a:off x="7081855" y="2691561"/>
            <a:ext cx="362483" cy="723900"/>
          </a:xfrm>
          <a:prstGeom prst="rect">
            <a:avLst/>
          </a:prstGeom>
        </p:spPr>
        <p:txBody>
          <a:bodyPr anchor="t" rtlCol="false" tIns="0" lIns="0" bIns="0" rIns="0">
            <a:spAutoFit/>
          </a:bodyPr>
          <a:lstStyle/>
          <a:p>
            <a:pPr algn="ctr">
              <a:lnSpc>
                <a:spcPts val="5759"/>
              </a:lnSpc>
            </a:pPr>
            <a:r>
              <a:rPr lang="en-US" sz="4799" spc="355">
                <a:solidFill>
                  <a:srgbClr val="000000"/>
                </a:solidFill>
                <a:latin typeface="Montserrat Classic Bold"/>
              </a:rPr>
              <a:t>2</a:t>
            </a:r>
          </a:p>
        </p:txBody>
      </p:sp>
      <p:sp>
        <p:nvSpPr>
          <p:cNvPr name="TextBox 22" id="22"/>
          <p:cNvSpPr txBox="true"/>
          <p:nvPr/>
        </p:nvSpPr>
        <p:spPr>
          <a:xfrm rot="0">
            <a:off x="13576689" y="2691561"/>
            <a:ext cx="362483" cy="723900"/>
          </a:xfrm>
          <a:prstGeom prst="rect">
            <a:avLst/>
          </a:prstGeom>
        </p:spPr>
        <p:txBody>
          <a:bodyPr anchor="t" rtlCol="false" tIns="0" lIns="0" bIns="0" rIns="0">
            <a:spAutoFit/>
          </a:bodyPr>
          <a:lstStyle/>
          <a:p>
            <a:pPr algn="ctr">
              <a:lnSpc>
                <a:spcPts val="5759"/>
              </a:lnSpc>
            </a:pPr>
            <a:r>
              <a:rPr lang="en-US" sz="4799" spc="355">
                <a:solidFill>
                  <a:srgbClr val="000000"/>
                </a:solidFill>
                <a:latin typeface="Montserrat Classic Bold"/>
              </a:rPr>
              <a:t>3</a:t>
            </a:r>
          </a:p>
        </p:txBody>
      </p:sp>
      <p:sp>
        <p:nvSpPr>
          <p:cNvPr name="Freeform 23" id="23"/>
          <p:cNvSpPr/>
          <p:nvPr/>
        </p:nvSpPr>
        <p:spPr>
          <a:xfrm flipH="false" flipV="false" rot="0">
            <a:off x="10926615" y="6452560"/>
            <a:ext cx="3101209" cy="2514060"/>
          </a:xfrm>
          <a:custGeom>
            <a:avLst/>
            <a:gdLst/>
            <a:ahLst/>
            <a:cxnLst/>
            <a:rect r="r" b="b" t="t" l="l"/>
            <a:pathLst>
              <a:path h="2514060" w="3101209">
                <a:moveTo>
                  <a:pt x="0" y="0"/>
                </a:moveTo>
                <a:lnTo>
                  <a:pt x="3101209" y="0"/>
                </a:lnTo>
                <a:lnTo>
                  <a:pt x="3101209" y="2514060"/>
                </a:lnTo>
                <a:lnTo>
                  <a:pt x="0" y="2514060"/>
                </a:lnTo>
                <a:lnTo>
                  <a:pt x="0" y="0"/>
                </a:lnTo>
                <a:close/>
              </a:path>
            </a:pathLst>
          </a:custGeom>
          <a:blipFill>
            <a:blip r:embed="rId8"/>
            <a:stretch>
              <a:fillRect l="-22059" t="0" r="-22059"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BDADE"/>
        </a:solidFill>
      </p:bgPr>
    </p:bg>
    <p:spTree>
      <p:nvGrpSpPr>
        <p:cNvPr id="1" name=""/>
        <p:cNvGrpSpPr/>
        <p:nvPr/>
      </p:nvGrpSpPr>
      <p:grpSpPr>
        <a:xfrm>
          <a:off x="0" y="0"/>
          <a:ext cx="0" cy="0"/>
          <a:chOff x="0" y="0"/>
          <a:chExt cx="0" cy="0"/>
        </a:xfrm>
      </p:grpSpPr>
      <p:grpSp>
        <p:nvGrpSpPr>
          <p:cNvPr name="Group 2" id="2"/>
          <p:cNvGrpSpPr/>
          <p:nvPr/>
        </p:nvGrpSpPr>
        <p:grpSpPr>
          <a:xfrm rot="5400000">
            <a:off x="1027947" y="1029453"/>
            <a:ext cx="940908" cy="939402"/>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sp>
        <p:nvSpPr>
          <p:cNvPr name="TextBox 4" id="4"/>
          <p:cNvSpPr txBox="true"/>
          <p:nvPr/>
        </p:nvSpPr>
        <p:spPr>
          <a:xfrm rot="0">
            <a:off x="1968102" y="1751948"/>
            <a:ext cx="5595055" cy="2223135"/>
          </a:xfrm>
          <a:prstGeom prst="rect">
            <a:avLst/>
          </a:prstGeom>
        </p:spPr>
        <p:txBody>
          <a:bodyPr anchor="t" rtlCol="false" tIns="0" lIns="0" bIns="0" rIns="0">
            <a:spAutoFit/>
          </a:bodyPr>
          <a:lstStyle/>
          <a:p>
            <a:pPr>
              <a:lnSpc>
                <a:spcPts val="8820"/>
              </a:lnSpc>
            </a:pPr>
            <a:r>
              <a:rPr lang="en-US" sz="7000" spc="63">
                <a:solidFill>
                  <a:srgbClr val="000000"/>
                </a:solidFill>
                <a:latin typeface="Montserrat Classic Bold"/>
              </a:rPr>
              <a:t>Studi Literatur</a:t>
            </a:r>
          </a:p>
        </p:txBody>
      </p:sp>
      <p:sp>
        <p:nvSpPr>
          <p:cNvPr name="AutoShape 5" id="5"/>
          <p:cNvSpPr/>
          <p:nvPr/>
        </p:nvSpPr>
        <p:spPr>
          <a:xfrm rot="5400000">
            <a:off x="-552143" y="9897998"/>
            <a:ext cx="16230600" cy="33751"/>
          </a:xfrm>
          <a:prstGeom prst="rect">
            <a:avLst/>
          </a:prstGeom>
          <a:solidFill>
            <a:srgbClr val="F8FBF8"/>
          </a:solidFill>
        </p:spPr>
      </p:sp>
      <p:sp>
        <p:nvSpPr>
          <p:cNvPr name="Freeform 6" id="6"/>
          <p:cNvSpPr/>
          <p:nvPr/>
        </p:nvSpPr>
        <p:spPr>
          <a:xfrm flipH="false" flipV="false" rot="0">
            <a:off x="13234352" y="87490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2"/>
            <a:stretch>
              <a:fillRect l="0" t="0" r="0" b="0"/>
            </a:stretch>
          </a:blipFill>
        </p:spPr>
      </p:sp>
      <p:sp>
        <p:nvSpPr>
          <p:cNvPr name="Freeform 7" id="7"/>
          <p:cNvSpPr/>
          <p:nvPr/>
        </p:nvSpPr>
        <p:spPr>
          <a:xfrm flipH="false" flipV="false" rot="0">
            <a:off x="15441938" y="88368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3"/>
            <a:stretch>
              <a:fillRect l="0" t="0" r="0" b="0"/>
            </a:stretch>
          </a:blipFill>
        </p:spPr>
      </p:sp>
      <p:grpSp>
        <p:nvGrpSpPr>
          <p:cNvPr name="Group 8" id="8"/>
          <p:cNvGrpSpPr/>
          <p:nvPr/>
        </p:nvGrpSpPr>
        <p:grpSpPr>
          <a:xfrm rot="0">
            <a:off x="8423571" y="1797135"/>
            <a:ext cx="8835729" cy="7254705"/>
            <a:chOff x="0" y="0"/>
            <a:chExt cx="11780971" cy="9672941"/>
          </a:xfrm>
        </p:grpSpPr>
        <p:sp>
          <p:nvSpPr>
            <p:cNvPr name="TextBox 9" id="9"/>
            <p:cNvSpPr txBox="true"/>
            <p:nvPr/>
          </p:nvSpPr>
          <p:spPr>
            <a:xfrm rot="0">
              <a:off x="0" y="-57150"/>
              <a:ext cx="11780971" cy="698077"/>
            </a:xfrm>
            <a:prstGeom prst="rect">
              <a:avLst/>
            </a:prstGeom>
          </p:spPr>
          <p:txBody>
            <a:bodyPr anchor="t" rtlCol="false" tIns="0" lIns="0" bIns="0" rIns="0">
              <a:spAutoFit/>
            </a:bodyPr>
            <a:lstStyle/>
            <a:p>
              <a:pPr>
                <a:lnSpc>
                  <a:spcPts val="4480"/>
                </a:lnSpc>
              </a:pPr>
              <a:r>
                <a:rPr lang="en-US" sz="3200" spc="352">
                  <a:solidFill>
                    <a:srgbClr val="000000"/>
                  </a:solidFill>
                  <a:latin typeface="Montserrat Classic"/>
                </a:rPr>
                <a:t>HISTORY SISTEM AKUISISI</a:t>
              </a:r>
            </a:p>
          </p:txBody>
        </p:sp>
        <p:sp>
          <p:nvSpPr>
            <p:cNvPr name="TextBox 10" id="10"/>
            <p:cNvSpPr txBox="true"/>
            <p:nvPr/>
          </p:nvSpPr>
          <p:spPr>
            <a:xfrm rot="0">
              <a:off x="0" y="840912"/>
              <a:ext cx="11780971" cy="572770"/>
            </a:xfrm>
            <a:prstGeom prst="rect">
              <a:avLst/>
            </a:prstGeom>
          </p:spPr>
          <p:txBody>
            <a:bodyPr anchor="t" rtlCol="false" tIns="0" lIns="0" bIns="0" rIns="0">
              <a:spAutoFit/>
            </a:bodyPr>
            <a:lstStyle/>
            <a:p>
              <a:pPr>
                <a:lnSpc>
                  <a:spcPts val="3712"/>
                </a:lnSpc>
              </a:pPr>
              <a:r>
                <a:rPr lang="en-US" sz="2475" spc="24">
                  <a:solidFill>
                    <a:srgbClr val="F8FBF8">
                      <a:alpha val="74902"/>
                    </a:srgbClr>
                  </a:solidFill>
                  <a:latin typeface="Montserrat Light"/>
                </a:rPr>
                <a:t>...</a:t>
              </a:r>
            </a:p>
          </p:txBody>
        </p:sp>
        <p:sp>
          <p:nvSpPr>
            <p:cNvPr name="TextBox 11" id="11"/>
            <p:cNvSpPr txBox="true"/>
            <p:nvPr/>
          </p:nvSpPr>
          <p:spPr>
            <a:xfrm rot="0">
              <a:off x="0" y="2822164"/>
              <a:ext cx="11780971" cy="2945977"/>
            </a:xfrm>
            <a:prstGeom prst="rect">
              <a:avLst/>
            </a:prstGeom>
          </p:spPr>
          <p:txBody>
            <a:bodyPr anchor="t" rtlCol="false" tIns="0" lIns="0" bIns="0" rIns="0">
              <a:spAutoFit/>
            </a:bodyPr>
            <a:lstStyle/>
            <a:p>
              <a:pPr>
                <a:lnSpc>
                  <a:spcPts val="4480"/>
                </a:lnSpc>
              </a:pPr>
            </a:p>
            <a:p>
              <a:pPr>
                <a:lnSpc>
                  <a:spcPts val="4480"/>
                </a:lnSpc>
              </a:pPr>
            </a:p>
            <a:p>
              <a:pPr>
                <a:lnSpc>
                  <a:spcPts val="4480"/>
                </a:lnSpc>
              </a:pPr>
            </a:p>
            <a:p>
              <a:pPr>
                <a:lnSpc>
                  <a:spcPts val="4480"/>
                </a:lnSpc>
              </a:pPr>
              <a:r>
                <a:rPr lang="en-US" sz="3200" spc="352">
                  <a:solidFill>
                    <a:srgbClr val="000000"/>
                  </a:solidFill>
                  <a:latin typeface="Montserrat Classic"/>
                </a:rPr>
                <a:t>STANDARISASI SISTEM </a:t>
              </a:r>
            </a:p>
          </p:txBody>
        </p:sp>
        <p:sp>
          <p:nvSpPr>
            <p:cNvPr name="TextBox 12" id="12"/>
            <p:cNvSpPr txBox="true"/>
            <p:nvPr/>
          </p:nvSpPr>
          <p:spPr>
            <a:xfrm rot="0">
              <a:off x="0" y="5968126"/>
              <a:ext cx="11780971" cy="572770"/>
            </a:xfrm>
            <a:prstGeom prst="rect">
              <a:avLst/>
            </a:prstGeom>
          </p:spPr>
          <p:txBody>
            <a:bodyPr anchor="t" rtlCol="false" tIns="0" lIns="0" bIns="0" rIns="0">
              <a:spAutoFit/>
            </a:bodyPr>
            <a:lstStyle/>
            <a:p>
              <a:pPr>
                <a:lnSpc>
                  <a:spcPts val="3712"/>
                </a:lnSpc>
              </a:pPr>
              <a:r>
                <a:rPr lang="en-US" sz="2475" spc="24">
                  <a:solidFill>
                    <a:srgbClr val="F8FBF8">
                      <a:alpha val="74902"/>
                    </a:srgbClr>
                  </a:solidFill>
                  <a:latin typeface="Montserrat Light"/>
                </a:rPr>
                <a:t>...</a:t>
              </a:r>
            </a:p>
          </p:txBody>
        </p:sp>
        <p:sp>
          <p:nvSpPr>
            <p:cNvPr name="TextBox 13" id="13"/>
            <p:cNvSpPr txBox="true"/>
            <p:nvPr/>
          </p:nvSpPr>
          <p:spPr>
            <a:xfrm rot="0">
              <a:off x="0" y="8847441"/>
              <a:ext cx="11780971" cy="572770"/>
            </a:xfrm>
            <a:prstGeom prst="rect">
              <a:avLst/>
            </a:prstGeom>
          </p:spPr>
          <p:txBody>
            <a:bodyPr anchor="t" rtlCol="false" tIns="0" lIns="0" bIns="0" rIns="0">
              <a:spAutoFit/>
            </a:bodyPr>
            <a:lstStyle/>
            <a:p>
              <a:pPr>
                <a:lnSpc>
                  <a:spcPts val="3712"/>
                </a:lnSpc>
              </a:pPr>
              <a:r>
                <a:rPr lang="en-US" sz="2475" spc="24">
                  <a:solidFill>
                    <a:srgbClr val="F8FBF8">
                      <a:alpha val="74902"/>
                    </a:srgbClr>
                  </a:solidFill>
                  <a:latin typeface="Montserrat Light"/>
                </a:rPr>
                <a:t>...</a:t>
              </a:r>
            </a:p>
          </p:txBody>
        </p:sp>
      </p:grpSp>
      <p:sp>
        <p:nvSpPr>
          <p:cNvPr name="TextBox 14" id="14"/>
          <p:cNvSpPr txBox="true"/>
          <p:nvPr/>
        </p:nvSpPr>
        <p:spPr>
          <a:xfrm rot="0">
            <a:off x="1117927" y="8852535"/>
            <a:ext cx="6445230" cy="405765"/>
          </a:xfrm>
          <a:prstGeom prst="rect">
            <a:avLst/>
          </a:prstGeom>
        </p:spPr>
        <p:txBody>
          <a:bodyPr anchor="t" rtlCol="false" tIns="0" lIns="0" bIns="0" rIns="0">
            <a:spAutoFit/>
          </a:bodyPr>
          <a:lstStyle/>
          <a:p>
            <a:pPr>
              <a:lnSpc>
                <a:spcPts val="3359"/>
              </a:lnSpc>
            </a:pPr>
            <a:r>
              <a:rPr lang="en-US" sz="2400" spc="192">
                <a:solidFill>
                  <a:srgbClr val="000000"/>
                </a:solidFill>
                <a:latin typeface="Montserrat Classic"/>
              </a:rPr>
              <a:t>PKM - KC</a:t>
            </a:r>
          </a:p>
        </p:txBody>
      </p:sp>
      <p:sp>
        <p:nvSpPr>
          <p:cNvPr name="TextBox 15" id="15"/>
          <p:cNvSpPr txBox="true"/>
          <p:nvPr/>
        </p:nvSpPr>
        <p:spPr>
          <a:xfrm rot="0">
            <a:off x="8135259" y="6230324"/>
            <a:ext cx="8790153" cy="2257425"/>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30">
                <a:solidFill>
                  <a:srgbClr val="000000"/>
                </a:solidFill>
                <a:latin typeface="Montserrat Light"/>
              </a:rPr>
              <a:t> Suhu Internal Beton Segar (ASTM C 1064)</a:t>
            </a:r>
          </a:p>
          <a:p>
            <a:pPr algn="just" marL="647700" indent="-323850" lvl="1">
              <a:lnSpc>
                <a:spcPts val="4500"/>
              </a:lnSpc>
              <a:buFont typeface="Arial"/>
              <a:buChar char="•"/>
            </a:pPr>
            <a:r>
              <a:rPr lang="en-US" sz="3000" spc="30">
                <a:solidFill>
                  <a:srgbClr val="000000"/>
                </a:solidFill>
                <a:latin typeface="Montserrat Light"/>
              </a:rPr>
              <a:t> Autogenous Shrinkage (ASTM C 1698-09)</a:t>
            </a:r>
          </a:p>
          <a:p>
            <a:pPr algn="just" marL="647700" indent="-323850" lvl="1">
              <a:lnSpc>
                <a:spcPts val="4500"/>
              </a:lnSpc>
              <a:buFont typeface="Arial"/>
              <a:buChar char="•"/>
            </a:pPr>
            <a:r>
              <a:rPr lang="en-US" sz="3000" spc="30">
                <a:solidFill>
                  <a:srgbClr val="000000"/>
                </a:solidFill>
                <a:latin typeface="Montserrat Light"/>
              </a:rPr>
              <a:t> Estimasi    Kematangan    Beton    (ASTM</a:t>
            </a:r>
          </a:p>
          <a:p>
            <a:pPr algn="just">
              <a:lnSpc>
                <a:spcPts val="4500"/>
              </a:lnSpc>
            </a:pPr>
            <a:r>
              <a:rPr lang="en-US" sz="3000" spc="30">
                <a:solidFill>
                  <a:srgbClr val="000000"/>
                </a:solidFill>
                <a:latin typeface="Montserrat Light"/>
              </a:rPr>
              <a:t>       C 1074)</a:t>
            </a:r>
          </a:p>
        </p:txBody>
      </p:sp>
      <p:sp>
        <p:nvSpPr>
          <p:cNvPr name="TextBox 16" id="16"/>
          <p:cNvSpPr txBox="true"/>
          <p:nvPr/>
        </p:nvSpPr>
        <p:spPr>
          <a:xfrm rot="0">
            <a:off x="8423571" y="2314575"/>
            <a:ext cx="8501841" cy="2828925"/>
          </a:xfrm>
          <a:prstGeom prst="rect">
            <a:avLst/>
          </a:prstGeom>
        </p:spPr>
        <p:txBody>
          <a:bodyPr anchor="t" rtlCol="false" tIns="0" lIns="0" bIns="0" rIns="0">
            <a:spAutoFit/>
          </a:bodyPr>
          <a:lstStyle/>
          <a:p>
            <a:pPr algn="just">
              <a:lnSpc>
                <a:spcPts val="4500"/>
              </a:lnSpc>
            </a:pPr>
            <a:r>
              <a:rPr lang="en-US" sz="3000" spc="30">
                <a:solidFill>
                  <a:srgbClr val="000000"/>
                </a:solidFill>
                <a:latin typeface="Montserrat Light"/>
              </a:rPr>
              <a:t>Sistem akuisisi yang ada saat ini masih menggunakan transfer data dari data logger menuju komputer atau bahkan masih dicatat secara manual. (Kim et al., 2009; Lim et al., 2018).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BF8"/>
        </a:solidFill>
      </p:bgPr>
    </p:bg>
    <p:spTree>
      <p:nvGrpSpPr>
        <p:cNvPr id="1" name=""/>
        <p:cNvGrpSpPr/>
        <p:nvPr/>
      </p:nvGrpSpPr>
      <p:grpSpPr>
        <a:xfrm>
          <a:off x="0" y="0"/>
          <a:ext cx="0" cy="0"/>
          <a:chOff x="0" y="0"/>
          <a:chExt cx="0" cy="0"/>
        </a:xfrm>
      </p:grpSpPr>
      <p:grpSp>
        <p:nvGrpSpPr>
          <p:cNvPr name="Group 2" id="2"/>
          <p:cNvGrpSpPr/>
          <p:nvPr/>
        </p:nvGrpSpPr>
        <p:grpSpPr>
          <a:xfrm rot="5400000">
            <a:off x="-5325" y="5325"/>
            <a:ext cx="6655856" cy="6645207"/>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DBDADE"/>
            </a:solidFill>
          </p:spPr>
        </p:sp>
      </p:grpSp>
      <p:sp>
        <p:nvSpPr>
          <p:cNvPr name="TextBox 4" id="4"/>
          <p:cNvSpPr txBox="true"/>
          <p:nvPr/>
        </p:nvSpPr>
        <p:spPr>
          <a:xfrm rot="0">
            <a:off x="1742229" y="1369695"/>
            <a:ext cx="4064748" cy="405765"/>
          </a:xfrm>
          <a:prstGeom prst="rect">
            <a:avLst/>
          </a:prstGeom>
        </p:spPr>
        <p:txBody>
          <a:bodyPr anchor="t" rtlCol="false" tIns="0" lIns="0" bIns="0" rIns="0">
            <a:spAutoFit/>
          </a:bodyPr>
          <a:lstStyle/>
          <a:p>
            <a:pPr>
              <a:lnSpc>
                <a:spcPts val="3359"/>
              </a:lnSpc>
            </a:pPr>
            <a:r>
              <a:rPr lang="en-US" sz="2400" spc="192">
                <a:solidFill>
                  <a:srgbClr val="000000"/>
                </a:solidFill>
                <a:latin typeface="Montserrat Classic"/>
              </a:rPr>
              <a:t>PKM - KC</a:t>
            </a:r>
          </a:p>
        </p:txBody>
      </p:sp>
      <p:grpSp>
        <p:nvGrpSpPr>
          <p:cNvPr name="Group 5" id="5"/>
          <p:cNvGrpSpPr/>
          <p:nvPr/>
        </p:nvGrpSpPr>
        <p:grpSpPr>
          <a:xfrm rot="5400000">
            <a:off x="1028128" y="1060556"/>
            <a:ext cx="714672" cy="713529"/>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000000"/>
            </a:solidFill>
          </p:spPr>
        </p:sp>
      </p:grpSp>
      <p:sp>
        <p:nvSpPr>
          <p:cNvPr name="Freeform 7" id="7"/>
          <p:cNvSpPr/>
          <p:nvPr/>
        </p:nvSpPr>
        <p:spPr>
          <a:xfrm flipH="false" flipV="false" rot="0">
            <a:off x="3575807" y="3327928"/>
            <a:ext cx="11942759" cy="6513480"/>
          </a:xfrm>
          <a:custGeom>
            <a:avLst/>
            <a:gdLst/>
            <a:ahLst/>
            <a:cxnLst/>
            <a:rect r="r" b="b" t="t" l="l"/>
            <a:pathLst>
              <a:path h="6513480" w="11942759">
                <a:moveTo>
                  <a:pt x="0" y="0"/>
                </a:moveTo>
                <a:lnTo>
                  <a:pt x="11942759" y="0"/>
                </a:lnTo>
                <a:lnTo>
                  <a:pt x="11942759" y="6513480"/>
                </a:lnTo>
                <a:lnTo>
                  <a:pt x="0" y="6513480"/>
                </a:lnTo>
                <a:lnTo>
                  <a:pt x="0" y="0"/>
                </a:lnTo>
                <a:close/>
              </a:path>
            </a:pathLst>
          </a:custGeom>
          <a:blipFill>
            <a:blip r:embed="rId3"/>
            <a:stretch>
              <a:fillRect l="0" t="0" r="0" b="0"/>
            </a:stretch>
          </a:blipFill>
        </p:spPr>
      </p:sp>
      <p:grpSp>
        <p:nvGrpSpPr>
          <p:cNvPr name="Group 8" id="8"/>
          <p:cNvGrpSpPr/>
          <p:nvPr/>
        </p:nvGrpSpPr>
        <p:grpSpPr>
          <a:xfrm rot="0">
            <a:off x="3322603" y="981075"/>
            <a:ext cx="13936697" cy="2043879"/>
            <a:chOff x="0" y="0"/>
            <a:chExt cx="18582262" cy="2725172"/>
          </a:xfrm>
        </p:grpSpPr>
        <p:sp>
          <p:nvSpPr>
            <p:cNvPr name="TextBox 9" id="9"/>
            <p:cNvSpPr txBox="true"/>
            <p:nvPr/>
          </p:nvSpPr>
          <p:spPr>
            <a:xfrm rot="0">
              <a:off x="0" y="30734"/>
              <a:ext cx="18582262" cy="1275715"/>
            </a:xfrm>
            <a:prstGeom prst="rect">
              <a:avLst/>
            </a:prstGeom>
          </p:spPr>
          <p:txBody>
            <a:bodyPr anchor="t" rtlCol="false" tIns="0" lIns="0" bIns="0" rIns="0">
              <a:spAutoFit/>
            </a:bodyPr>
            <a:lstStyle/>
            <a:p>
              <a:pPr algn="r">
                <a:lnSpc>
                  <a:spcPts val="7860"/>
                </a:lnSpc>
              </a:pPr>
              <a:r>
                <a:rPr lang="en-US" sz="6000" spc="174">
                  <a:solidFill>
                    <a:srgbClr val="342D47"/>
                  </a:solidFill>
                  <a:latin typeface="Montserrat Classic Bold"/>
                </a:rPr>
                <a:t>Perancangan Desain Sistem</a:t>
              </a:r>
            </a:p>
          </p:txBody>
        </p:sp>
        <p:sp>
          <p:nvSpPr>
            <p:cNvPr name="TextBox 10" id="10"/>
            <p:cNvSpPr txBox="true"/>
            <p:nvPr/>
          </p:nvSpPr>
          <p:spPr>
            <a:xfrm rot="0">
              <a:off x="0" y="1971427"/>
              <a:ext cx="18582262" cy="753746"/>
            </a:xfrm>
            <a:prstGeom prst="rect">
              <a:avLst/>
            </a:prstGeom>
          </p:spPr>
          <p:txBody>
            <a:bodyPr anchor="t" rtlCol="false" tIns="0" lIns="0" bIns="0" rIns="0">
              <a:spAutoFit/>
            </a:bodyPr>
            <a:lstStyle/>
            <a:p>
              <a:pPr algn="r">
                <a:lnSpc>
                  <a:spcPts val="4799"/>
                </a:lnSpc>
              </a:pPr>
              <a:r>
                <a:rPr lang="en-US" sz="3199" spc="31">
                  <a:solidFill>
                    <a:srgbClr val="342D47"/>
                  </a:solidFill>
                  <a:latin typeface="Montserrat Light Bold"/>
                </a:rPr>
                <a:t>ALUR KERJA SISTEM AKUSISI DATA</a:t>
              </a:r>
            </a:p>
          </p:txBody>
        </p:sp>
      </p:grpSp>
      <p:sp>
        <p:nvSpPr>
          <p:cNvPr name="Freeform 11" id="11"/>
          <p:cNvSpPr/>
          <p:nvPr/>
        </p:nvSpPr>
        <p:spPr>
          <a:xfrm flipH="false" flipV="false" rot="0">
            <a:off x="13234352" y="87490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4"/>
            <a:stretch>
              <a:fillRect l="0" t="0" r="0" b="0"/>
            </a:stretch>
          </a:blipFill>
        </p:spPr>
      </p:sp>
      <p:sp>
        <p:nvSpPr>
          <p:cNvPr name="Freeform 12" id="12"/>
          <p:cNvSpPr/>
          <p:nvPr/>
        </p:nvSpPr>
        <p:spPr>
          <a:xfrm flipH="false" flipV="false" rot="0">
            <a:off x="15441938" y="88368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BDADE"/>
        </a:solidFill>
      </p:bgPr>
    </p:bg>
    <p:spTree>
      <p:nvGrpSpPr>
        <p:cNvPr id="1" name=""/>
        <p:cNvGrpSpPr/>
        <p:nvPr/>
      </p:nvGrpSpPr>
      <p:grpSpPr>
        <a:xfrm>
          <a:off x="0" y="0"/>
          <a:ext cx="0" cy="0"/>
          <a:chOff x="0" y="0"/>
          <a:chExt cx="0" cy="0"/>
        </a:xfrm>
      </p:grpSpPr>
      <p:grpSp>
        <p:nvGrpSpPr>
          <p:cNvPr name="Group 2" id="2"/>
          <p:cNvGrpSpPr/>
          <p:nvPr/>
        </p:nvGrpSpPr>
        <p:grpSpPr>
          <a:xfrm rot="-10800000">
            <a:off x="14558220" y="-74628"/>
            <a:ext cx="3847680" cy="384152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8FBF8"/>
            </a:solidFill>
          </p:spPr>
        </p:sp>
      </p:grpSp>
      <p:sp>
        <p:nvSpPr>
          <p:cNvPr name="AutoShape 4" id="4"/>
          <p:cNvSpPr/>
          <p:nvPr/>
        </p:nvSpPr>
        <p:spPr>
          <a:xfrm rot="-8100000">
            <a:off x="11454927" y="798667"/>
            <a:ext cx="5610063" cy="33751"/>
          </a:xfrm>
          <a:prstGeom prst="rect">
            <a:avLst/>
          </a:prstGeom>
          <a:solidFill>
            <a:srgbClr val="F8FBF8"/>
          </a:solidFill>
        </p:spPr>
      </p:sp>
      <p:sp>
        <p:nvSpPr>
          <p:cNvPr name="Freeform 5" id="5"/>
          <p:cNvSpPr/>
          <p:nvPr/>
        </p:nvSpPr>
        <p:spPr>
          <a:xfrm flipH="false" flipV="false" rot="0">
            <a:off x="1576172" y="3515525"/>
            <a:ext cx="14252085" cy="5516936"/>
          </a:xfrm>
          <a:custGeom>
            <a:avLst/>
            <a:gdLst/>
            <a:ahLst/>
            <a:cxnLst/>
            <a:rect r="r" b="b" t="t" l="l"/>
            <a:pathLst>
              <a:path h="5516936" w="14252085">
                <a:moveTo>
                  <a:pt x="0" y="0"/>
                </a:moveTo>
                <a:lnTo>
                  <a:pt x="14252085" y="0"/>
                </a:lnTo>
                <a:lnTo>
                  <a:pt x="14252085" y="5516936"/>
                </a:lnTo>
                <a:lnTo>
                  <a:pt x="0" y="5516936"/>
                </a:lnTo>
                <a:lnTo>
                  <a:pt x="0" y="0"/>
                </a:lnTo>
                <a:close/>
              </a:path>
            </a:pathLst>
          </a:custGeom>
          <a:blipFill>
            <a:blip r:embed="rId3"/>
            <a:stretch>
              <a:fillRect l="0" t="0" r="0" b="0"/>
            </a:stretch>
          </a:blipFill>
        </p:spPr>
      </p:sp>
      <p:grpSp>
        <p:nvGrpSpPr>
          <p:cNvPr name="Group 6" id="6"/>
          <p:cNvGrpSpPr/>
          <p:nvPr/>
        </p:nvGrpSpPr>
        <p:grpSpPr>
          <a:xfrm rot="0">
            <a:off x="1028700" y="1034415"/>
            <a:ext cx="13936697" cy="2043879"/>
            <a:chOff x="0" y="0"/>
            <a:chExt cx="18582262" cy="2725172"/>
          </a:xfrm>
        </p:grpSpPr>
        <p:sp>
          <p:nvSpPr>
            <p:cNvPr name="TextBox 7" id="7"/>
            <p:cNvSpPr txBox="true"/>
            <p:nvPr/>
          </p:nvSpPr>
          <p:spPr>
            <a:xfrm rot="0">
              <a:off x="0" y="30734"/>
              <a:ext cx="18582262" cy="1275715"/>
            </a:xfrm>
            <a:prstGeom prst="rect">
              <a:avLst/>
            </a:prstGeom>
          </p:spPr>
          <p:txBody>
            <a:bodyPr anchor="t" rtlCol="false" tIns="0" lIns="0" bIns="0" rIns="0">
              <a:spAutoFit/>
            </a:bodyPr>
            <a:lstStyle/>
            <a:p>
              <a:pPr>
                <a:lnSpc>
                  <a:spcPts val="7860"/>
                </a:lnSpc>
              </a:pPr>
              <a:r>
                <a:rPr lang="en-US" sz="6000" spc="174">
                  <a:solidFill>
                    <a:srgbClr val="342D47"/>
                  </a:solidFill>
                  <a:latin typeface="Montserrat Classic Bold"/>
                </a:rPr>
                <a:t>Perancangan Desain Sistem</a:t>
              </a:r>
            </a:p>
          </p:txBody>
        </p:sp>
        <p:sp>
          <p:nvSpPr>
            <p:cNvPr name="TextBox 8" id="8"/>
            <p:cNvSpPr txBox="true"/>
            <p:nvPr/>
          </p:nvSpPr>
          <p:spPr>
            <a:xfrm rot="0">
              <a:off x="0" y="1971427"/>
              <a:ext cx="18582262" cy="753746"/>
            </a:xfrm>
            <a:prstGeom prst="rect">
              <a:avLst/>
            </a:prstGeom>
          </p:spPr>
          <p:txBody>
            <a:bodyPr anchor="t" rtlCol="false" tIns="0" lIns="0" bIns="0" rIns="0">
              <a:spAutoFit/>
            </a:bodyPr>
            <a:lstStyle/>
            <a:p>
              <a:pPr>
                <a:lnSpc>
                  <a:spcPts val="4799"/>
                </a:lnSpc>
              </a:pPr>
              <a:r>
                <a:rPr lang="en-US" sz="3199" spc="31">
                  <a:solidFill>
                    <a:srgbClr val="342D47"/>
                  </a:solidFill>
                  <a:latin typeface="Montserrat Light Bold"/>
                </a:rPr>
                <a:t>ALUR KERJA SISTEM AKUSISI DATA</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BF8"/>
        </a:solidFill>
      </p:bgPr>
    </p:bg>
    <p:spTree>
      <p:nvGrpSpPr>
        <p:cNvPr id="1" name=""/>
        <p:cNvGrpSpPr/>
        <p:nvPr/>
      </p:nvGrpSpPr>
      <p:grpSpPr>
        <a:xfrm>
          <a:off x="0" y="0"/>
          <a:ext cx="0" cy="0"/>
          <a:chOff x="0" y="0"/>
          <a:chExt cx="0" cy="0"/>
        </a:xfrm>
      </p:grpSpPr>
      <p:grpSp>
        <p:nvGrpSpPr>
          <p:cNvPr name="Group 2" id="2"/>
          <p:cNvGrpSpPr/>
          <p:nvPr/>
        </p:nvGrpSpPr>
        <p:grpSpPr>
          <a:xfrm rot="-10800000">
            <a:off x="14558220" y="-74628"/>
            <a:ext cx="3847680" cy="384152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DBDADE"/>
            </a:solidFill>
          </p:spPr>
        </p:sp>
      </p:grpSp>
      <p:sp>
        <p:nvSpPr>
          <p:cNvPr name="AutoShape 4" id="4"/>
          <p:cNvSpPr/>
          <p:nvPr/>
        </p:nvSpPr>
        <p:spPr>
          <a:xfrm rot="-8100000">
            <a:off x="12313177" y="948783"/>
            <a:ext cx="5610063" cy="33751"/>
          </a:xfrm>
          <a:prstGeom prst="rect">
            <a:avLst/>
          </a:prstGeom>
          <a:solidFill>
            <a:srgbClr val="DBDADE"/>
          </a:solidFill>
        </p:spPr>
      </p:sp>
      <p:sp>
        <p:nvSpPr>
          <p:cNvPr name="TextBox 5" id="5"/>
          <p:cNvSpPr txBox="true"/>
          <p:nvPr/>
        </p:nvSpPr>
        <p:spPr>
          <a:xfrm rot="0">
            <a:off x="1028700" y="2056933"/>
            <a:ext cx="8751243" cy="753999"/>
          </a:xfrm>
          <a:prstGeom prst="rect">
            <a:avLst/>
          </a:prstGeom>
        </p:spPr>
        <p:txBody>
          <a:bodyPr anchor="t" rtlCol="false" tIns="0" lIns="0" bIns="0" rIns="0">
            <a:spAutoFit/>
          </a:bodyPr>
          <a:lstStyle/>
          <a:p>
            <a:pPr algn="just">
              <a:lnSpc>
                <a:spcPts val="6048"/>
              </a:lnSpc>
            </a:pPr>
            <a:r>
              <a:rPr lang="en-US" sz="4800" spc="43">
                <a:solidFill>
                  <a:srgbClr val="000000"/>
                </a:solidFill>
                <a:latin typeface="Montserrat Classic Bold"/>
              </a:rPr>
              <a:t>Visualisasi Desain 3D</a:t>
            </a:r>
          </a:p>
        </p:txBody>
      </p:sp>
      <p:sp>
        <p:nvSpPr>
          <p:cNvPr name="Freeform 6" id="6"/>
          <p:cNvSpPr/>
          <p:nvPr/>
        </p:nvSpPr>
        <p:spPr>
          <a:xfrm flipH="false" flipV="false" rot="0">
            <a:off x="631144" y="3342913"/>
            <a:ext cx="6313970" cy="5936211"/>
          </a:xfrm>
          <a:custGeom>
            <a:avLst/>
            <a:gdLst/>
            <a:ahLst/>
            <a:cxnLst/>
            <a:rect r="r" b="b" t="t" l="l"/>
            <a:pathLst>
              <a:path h="5936211" w="6313970">
                <a:moveTo>
                  <a:pt x="0" y="0"/>
                </a:moveTo>
                <a:lnTo>
                  <a:pt x="6313970" y="0"/>
                </a:lnTo>
                <a:lnTo>
                  <a:pt x="6313970" y="5936212"/>
                </a:lnTo>
                <a:lnTo>
                  <a:pt x="0" y="5936212"/>
                </a:lnTo>
                <a:lnTo>
                  <a:pt x="0" y="0"/>
                </a:lnTo>
                <a:close/>
              </a:path>
            </a:pathLst>
          </a:custGeom>
          <a:blipFill>
            <a:blip r:embed="rId3"/>
            <a:stretch>
              <a:fillRect l="-50131" t="-25214" r="-34327" b="-21933"/>
            </a:stretch>
          </a:blipFill>
        </p:spPr>
      </p:sp>
      <p:grpSp>
        <p:nvGrpSpPr>
          <p:cNvPr name="Group 7" id="7"/>
          <p:cNvGrpSpPr/>
          <p:nvPr/>
        </p:nvGrpSpPr>
        <p:grpSpPr>
          <a:xfrm rot="0">
            <a:off x="10639609" y="2961048"/>
            <a:ext cx="3058945" cy="2341833"/>
            <a:chOff x="0" y="0"/>
            <a:chExt cx="4078593" cy="3122445"/>
          </a:xfrm>
        </p:grpSpPr>
        <p:grpSp>
          <p:nvGrpSpPr>
            <p:cNvPr name="Group 8" id="8"/>
            <p:cNvGrpSpPr/>
            <p:nvPr/>
          </p:nvGrpSpPr>
          <p:grpSpPr>
            <a:xfrm rot="0">
              <a:off x="311908" y="217120"/>
              <a:ext cx="2905324" cy="29053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57150" cap="sq">
                <a:solidFill>
                  <a:srgbClr val="342D47"/>
                </a:soli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000"/>
                  </a:lnSpc>
                </a:pPr>
              </a:p>
            </p:txBody>
          </p:sp>
        </p:grpSp>
        <p:sp>
          <p:nvSpPr>
            <p:cNvPr name="Freeform 11" id="11"/>
            <p:cNvSpPr/>
            <p:nvPr/>
          </p:nvSpPr>
          <p:spPr>
            <a:xfrm flipH="false" flipV="false" rot="0">
              <a:off x="0" y="0"/>
              <a:ext cx="4078593" cy="3058945"/>
            </a:xfrm>
            <a:custGeom>
              <a:avLst/>
              <a:gdLst/>
              <a:ahLst/>
              <a:cxnLst/>
              <a:rect r="r" b="b" t="t" l="l"/>
              <a:pathLst>
                <a:path h="3058945" w="4078593">
                  <a:moveTo>
                    <a:pt x="0" y="0"/>
                  </a:moveTo>
                  <a:lnTo>
                    <a:pt x="4078593" y="0"/>
                  </a:lnTo>
                  <a:lnTo>
                    <a:pt x="4078593" y="3058945"/>
                  </a:lnTo>
                  <a:lnTo>
                    <a:pt x="0" y="3058945"/>
                  </a:lnTo>
                  <a:lnTo>
                    <a:pt x="0" y="0"/>
                  </a:lnTo>
                  <a:close/>
                </a:path>
              </a:pathLst>
            </a:custGeom>
            <a:blipFill>
              <a:blip r:embed="rId4"/>
              <a:stretch>
                <a:fillRect l="0" t="0" r="0" b="0"/>
              </a:stretch>
            </a:blipFill>
          </p:spPr>
        </p:sp>
      </p:grpSp>
      <p:grpSp>
        <p:nvGrpSpPr>
          <p:cNvPr name="Group 12" id="12"/>
          <p:cNvGrpSpPr/>
          <p:nvPr/>
        </p:nvGrpSpPr>
        <p:grpSpPr>
          <a:xfrm rot="0">
            <a:off x="10883065" y="5721553"/>
            <a:ext cx="2178993" cy="217899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57150" cap="sq">
              <a:solidFill>
                <a:srgbClr val="342D47"/>
              </a:solidFill>
              <a:prstDash val="solid"/>
              <a:miter/>
            </a:ln>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000"/>
                </a:lnSpc>
              </a:pPr>
            </a:p>
          </p:txBody>
        </p:sp>
      </p:grpSp>
      <p:sp>
        <p:nvSpPr>
          <p:cNvPr name="Freeform 15" id="15"/>
          <p:cNvSpPr/>
          <p:nvPr/>
        </p:nvSpPr>
        <p:spPr>
          <a:xfrm flipH="false" flipV="false" rot="0">
            <a:off x="10874619" y="5785509"/>
            <a:ext cx="2117185" cy="2051081"/>
          </a:xfrm>
          <a:custGeom>
            <a:avLst/>
            <a:gdLst/>
            <a:ahLst/>
            <a:cxnLst/>
            <a:rect r="r" b="b" t="t" l="l"/>
            <a:pathLst>
              <a:path h="2051081" w="2117185">
                <a:moveTo>
                  <a:pt x="0" y="0"/>
                </a:moveTo>
                <a:lnTo>
                  <a:pt x="2117185" y="0"/>
                </a:lnTo>
                <a:lnTo>
                  <a:pt x="2117185" y="2051081"/>
                </a:lnTo>
                <a:lnTo>
                  <a:pt x="0" y="2051081"/>
                </a:lnTo>
                <a:lnTo>
                  <a:pt x="0" y="0"/>
                </a:lnTo>
                <a:close/>
              </a:path>
            </a:pathLst>
          </a:custGeom>
          <a:blipFill>
            <a:blip r:embed="rId5"/>
            <a:stretch>
              <a:fillRect l="0" t="0" r="-29170" b="0"/>
            </a:stretch>
          </a:blipFill>
        </p:spPr>
      </p:sp>
      <p:sp>
        <p:nvSpPr>
          <p:cNvPr name="TextBox 16" id="16"/>
          <p:cNvSpPr txBox="true"/>
          <p:nvPr/>
        </p:nvSpPr>
        <p:spPr>
          <a:xfrm rot="0">
            <a:off x="1028700" y="971550"/>
            <a:ext cx="9845919" cy="481330"/>
          </a:xfrm>
          <a:prstGeom prst="rect">
            <a:avLst/>
          </a:prstGeom>
        </p:spPr>
        <p:txBody>
          <a:bodyPr anchor="t" rtlCol="false" tIns="0" lIns="0" bIns="0" rIns="0">
            <a:spAutoFit/>
          </a:bodyPr>
          <a:lstStyle/>
          <a:p>
            <a:pPr>
              <a:lnSpc>
                <a:spcPts val="3920"/>
              </a:lnSpc>
            </a:pPr>
            <a:r>
              <a:rPr lang="en-US" sz="2800" spc="308">
                <a:solidFill>
                  <a:srgbClr val="000000"/>
                </a:solidFill>
                <a:latin typeface="Montserrat Classic"/>
              </a:rPr>
              <a:t>PERANCANGAN DESAIN SISTEM</a:t>
            </a:r>
          </a:p>
        </p:txBody>
      </p:sp>
      <p:sp>
        <p:nvSpPr>
          <p:cNvPr name="TextBox 17" id="17"/>
          <p:cNvSpPr txBox="true"/>
          <p:nvPr/>
        </p:nvSpPr>
        <p:spPr>
          <a:xfrm rot="0">
            <a:off x="4706372" y="3882944"/>
            <a:ext cx="3214869" cy="592456"/>
          </a:xfrm>
          <a:prstGeom prst="rect">
            <a:avLst/>
          </a:prstGeom>
        </p:spPr>
        <p:txBody>
          <a:bodyPr anchor="t" rtlCol="false" tIns="0" lIns="0" bIns="0" rIns="0">
            <a:spAutoFit/>
          </a:bodyPr>
          <a:lstStyle/>
          <a:p>
            <a:pPr>
              <a:lnSpc>
                <a:spcPts val="4799"/>
              </a:lnSpc>
            </a:pPr>
            <a:r>
              <a:rPr lang="en-US" sz="3199" spc="31">
                <a:solidFill>
                  <a:srgbClr val="000000"/>
                </a:solidFill>
                <a:latin typeface="Montserrat Light Bold"/>
              </a:rPr>
              <a:t>Sensor-sensor</a:t>
            </a:r>
          </a:p>
        </p:txBody>
      </p:sp>
      <p:sp>
        <p:nvSpPr>
          <p:cNvPr name="TextBox 18" id="18"/>
          <p:cNvSpPr txBox="true"/>
          <p:nvPr/>
        </p:nvSpPr>
        <p:spPr>
          <a:xfrm rot="0">
            <a:off x="4706372" y="5215785"/>
            <a:ext cx="3939163" cy="592456"/>
          </a:xfrm>
          <a:prstGeom prst="rect">
            <a:avLst/>
          </a:prstGeom>
        </p:spPr>
        <p:txBody>
          <a:bodyPr anchor="t" rtlCol="false" tIns="0" lIns="0" bIns="0" rIns="0">
            <a:spAutoFit/>
          </a:bodyPr>
          <a:lstStyle/>
          <a:p>
            <a:pPr>
              <a:lnSpc>
                <a:spcPts val="4799"/>
              </a:lnSpc>
            </a:pPr>
            <a:r>
              <a:rPr lang="en-US" sz="3199" spc="31">
                <a:solidFill>
                  <a:srgbClr val="000000"/>
                </a:solidFill>
                <a:latin typeface="Montserrat Light Bold"/>
              </a:rPr>
              <a:t>Cetakan Beton</a:t>
            </a:r>
          </a:p>
        </p:txBody>
      </p:sp>
      <p:sp>
        <p:nvSpPr>
          <p:cNvPr name="TextBox 19" id="19"/>
          <p:cNvSpPr txBox="true"/>
          <p:nvPr/>
        </p:nvSpPr>
        <p:spPr>
          <a:xfrm rot="0">
            <a:off x="6191873" y="8421553"/>
            <a:ext cx="3214869" cy="592456"/>
          </a:xfrm>
          <a:prstGeom prst="rect">
            <a:avLst/>
          </a:prstGeom>
        </p:spPr>
        <p:txBody>
          <a:bodyPr anchor="t" rtlCol="false" tIns="0" lIns="0" bIns="0" rIns="0">
            <a:spAutoFit/>
          </a:bodyPr>
          <a:lstStyle/>
          <a:p>
            <a:pPr>
              <a:lnSpc>
                <a:spcPts val="4799"/>
              </a:lnSpc>
            </a:pPr>
            <a:r>
              <a:rPr lang="en-US" sz="3199" spc="31">
                <a:solidFill>
                  <a:srgbClr val="000000"/>
                </a:solidFill>
                <a:latin typeface="Montserrat Light Bold"/>
              </a:rPr>
              <a:t>Panel Box</a:t>
            </a:r>
          </a:p>
        </p:txBody>
      </p:sp>
      <p:sp>
        <p:nvSpPr>
          <p:cNvPr name="TextBox 20" id="20"/>
          <p:cNvSpPr txBox="true"/>
          <p:nvPr/>
        </p:nvSpPr>
        <p:spPr>
          <a:xfrm rot="0">
            <a:off x="13510774" y="3792874"/>
            <a:ext cx="3214869" cy="592456"/>
          </a:xfrm>
          <a:prstGeom prst="rect">
            <a:avLst/>
          </a:prstGeom>
        </p:spPr>
        <p:txBody>
          <a:bodyPr anchor="t" rtlCol="false" tIns="0" lIns="0" bIns="0" rIns="0">
            <a:spAutoFit/>
          </a:bodyPr>
          <a:lstStyle/>
          <a:p>
            <a:pPr>
              <a:lnSpc>
                <a:spcPts val="4799"/>
              </a:lnSpc>
            </a:pPr>
            <a:r>
              <a:rPr lang="en-US" sz="3199" spc="31">
                <a:solidFill>
                  <a:srgbClr val="000000"/>
                </a:solidFill>
                <a:latin typeface="Montserrat Light Bold"/>
              </a:rPr>
              <a:t>Digital Caliper</a:t>
            </a:r>
          </a:p>
        </p:txBody>
      </p:sp>
      <p:sp>
        <p:nvSpPr>
          <p:cNvPr name="TextBox 21" id="21"/>
          <p:cNvSpPr txBox="true"/>
          <p:nvPr/>
        </p:nvSpPr>
        <p:spPr>
          <a:xfrm rot="0">
            <a:off x="13520299" y="6471959"/>
            <a:ext cx="3214869" cy="592456"/>
          </a:xfrm>
          <a:prstGeom prst="rect">
            <a:avLst/>
          </a:prstGeom>
        </p:spPr>
        <p:txBody>
          <a:bodyPr anchor="t" rtlCol="false" tIns="0" lIns="0" bIns="0" rIns="0">
            <a:spAutoFit/>
          </a:bodyPr>
          <a:lstStyle/>
          <a:p>
            <a:pPr>
              <a:lnSpc>
                <a:spcPts val="4799"/>
              </a:lnSpc>
            </a:pPr>
            <a:r>
              <a:rPr lang="en-US" sz="3199" spc="31">
                <a:solidFill>
                  <a:srgbClr val="000000"/>
                </a:solidFill>
                <a:latin typeface="Montserrat Light Bold"/>
              </a:rPr>
              <a:t>Thermocouple</a:t>
            </a:r>
          </a:p>
        </p:txBody>
      </p:sp>
      <p:sp>
        <p:nvSpPr>
          <p:cNvPr name="AutoShape 22" id="22"/>
          <p:cNvSpPr/>
          <p:nvPr/>
        </p:nvSpPr>
        <p:spPr>
          <a:xfrm rot="0">
            <a:off x="3143817" y="4145834"/>
            <a:ext cx="1295657" cy="0"/>
          </a:xfrm>
          <a:prstGeom prst="line">
            <a:avLst/>
          </a:prstGeom>
          <a:ln cap="flat" w="76200">
            <a:solidFill>
              <a:srgbClr val="342D47"/>
            </a:solidFill>
            <a:prstDash val="solid"/>
            <a:headEnd type="none" len="sm" w="sm"/>
            <a:tailEnd type="arrow" len="sm" w="med"/>
          </a:ln>
        </p:spPr>
      </p:sp>
      <p:sp>
        <p:nvSpPr>
          <p:cNvPr name="AutoShape 23" id="23"/>
          <p:cNvSpPr/>
          <p:nvPr/>
        </p:nvSpPr>
        <p:spPr>
          <a:xfrm rot="0">
            <a:off x="8464721" y="4126784"/>
            <a:ext cx="2174888" cy="0"/>
          </a:xfrm>
          <a:prstGeom prst="line">
            <a:avLst/>
          </a:prstGeom>
          <a:ln cap="flat" w="76200">
            <a:solidFill>
              <a:srgbClr val="342D47"/>
            </a:solidFill>
            <a:prstDash val="solid"/>
            <a:headEnd type="none" len="sm" w="sm"/>
            <a:tailEnd type="arrow" len="sm" w="med"/>
          </a:ln>
        </p:spPr>
      </p:sp>
      <p:sp>
        <p:nvSpPr>
          <p:cNvPr name="AutoShape 24" id="24"/>
          <p:cNvSpPr/>
          <p:nvPr/>
        </p:nvSpPr>
        <p:spPr>
          <a:xfrm rot="0">
            <a:off x="9552165" y="6734850"/>
            <a:ext cx="1087444" cy="0"/>
          </a:xfrm>
          <a:prstGeom prst="line">
            <a:avLst/>
          </a:prstGeom>
          <a:ln cap="flat" w="76200">
            <a:solidFill>
              <a:srgbClr val="342D47"/>
            </a:solidFill>
            <a:prstDash val="solid"/>
            <a:headEnd type="none" len="sm" w="sm"/>
            <a:tailEnd type="arrow" len="sm" w="med"/>
          </a:ln>
        </p:spPr>
      </p:sp>
      <p:sp>
        <p:nvSpPr>
          <p:cNvPr name="AutoShape 25" id="25"/>
          <p:cNvSpPr/>
          <p:nvPr/>
        </p:nvSpPr>
        <p:spPr>
          <a:xfrm rot="-5400000">
            <a:off x="8229082" y="5459392"/>
            <a:ext cx="2646166" cy="0"/>
          </a:xfrm>
          <a:prstGeom prst="line">
            <a:avLst/>
          </a:prstGeom>
          <a:ln cap="flat" w="76200">
            <a:solidFill>
              <a:srgbClr val="342D47"/>
            </a:solidFill>
            <a:prstDash val="solid"/>
            <a:headEnd type="none" len="sm" w="sm"/>
            <a:tailEnd type="none" len="sm" w="sm"/>
          </a:ln>
        </p:spPr>
      </p:sp>
      <p:grpSp>
        <p:nvGrpSpPr>
          <p:cNvPr name="Group 26" id="26"/>
          <p:cNvGrpSpPr/>
          <p:nvPr/>
        </p:nvGrpSpPr>
        <p:grpSpPr>
          <a:xfrm rot="0">
            <a:off x="3105717" y="5516776"/>
            <a:ext cx="1333757" cy="1040909"/>
            <a:chOff x="0" y="0"/>
            <a:chExt cx="1778343" cy="1387878"/>
          </a:xfrm>
        </p:grpSpPr>
        <p:sp>
          <p:nvSpPr>
            <p:cNvPr name="AutoShape 27" id="27"/>
            <p:cNvSpPr/>
            <p:nvPr/>
          </p:nvSpPr>
          <p:spPr>
            <a:xfrm rot="0">
              <a:off x="50800" y="0"/>
              <a:ext cx="1727543" cy="0"/>
            </a:xfrm>
            <a:prstGeom prst="line">
              <a:avLst/>
            </a:prstGeom>
            <a:ln cap="flat" w="101600">
              <a:solidFill>
                <a:srgbClr val="342D47"/>
              </a:solidFill>
              <a:prstDash val="solid"/>
              <a:headEnd type="none" len="sm" w="sm"/>
              <a:tailEnd type="arrow" len="sm" w="med"/>
            </a:ln>
          </p:spPr>
        </p:sp>
        <p:sp>
          <p:nvSpPr>
            <p:cNvPr name="AutoShape 28" id="28"/>
            <p:cNvSpPr/>
            <p:nvPr/>
          </p:nvSpPr>
          <p:spPr>
            <a:xfrm rot="-5400000">
              <a:off x="-643139" y="643139"/>
              <a:ext cx="1387878" cy="0"/>
            </a:xfrm>
            <a:prstGeom prst="line">
              <a:avLst/>
            </a:prstGeom>
            <a:ln cap="flat" w="101600">
              <a:solidFill>
                <a:srgbClr val="342D47"/>
              </a:solidFill>
              <a:prstDash val="solid"/>
              <a:headEnd type="none" len="sm" w="sm"/>
              <a:tailEnd type="none" len="sm" w="sm"/>
            </a:ln>
          </p:spPr>
        </p:sp>
      </p:grpSp>
      <p:sp>
        <p:nvSpPr>
          <p:cNvPr name="AutoShape 29" id="29"/>
          <p:cNvSpPr/>
          <p:nvPr/>
        </p:nvSpPr>
        <p:spPr>
          <a:xfrm rot="0">
            <a:off x="4773577" y="8760643"/>
            <a:ext cx="1295657" cy="0"/>
          </a:xfrm>
          <a:prstGeom prst="line">
            <a:avLst/>
          </a:prstGeom>
          <a:ln cap="flat" w="76200">
            <a:solidFill>
              <a:srgbClr val="342D47"/>
            </a:solidFill>
            <a:prstDash val="solid"/>
            <a:headEnd type="none" len="sm" w="sm"/>
            <a:tailEnd type="arrow" len="sm" w="med"/>
          </a:ln>
        </p:spPr>
      </p:sp>
      <p:sp>
        <p:nvSpPr>
          <p:cNvPr name="AutoShape 30" id="30"/>
          <p:cNvSpPr/>
          <p:nvPr/>
        </p:nvSpPr>
        <p:spPr>
          <a:xfrm rot="5400000">
            <a:off x="4291223" y="8202089"/>
            <a:ext cx="1040909" cy="0"/>
          </a:xfrm>
          <a:prstGeom prst="line">
            <a:avLst/>
          </a:prstGeom>
          <a:ln cap="flat" w="76200">
            <a:solidFill>
              <a:srgbClr val="342D47"/>
            </a:solidFill>
            <a:prstDash val="solid"/>
            <a:headEnd type="none" len="sm" w="sm"/>
            <a:tailEnd type="none" len="sm" w="sm"/>
          </a:ln>
        </p:spPr>
      </p:sp>
      <p:sp>
        <p:nvSpPr>
          <p:cNvPr name="Freeform 31" id="31"/>
          <p:cNvSpPr/>
          <p:nvPr/>
        </p:nvSpPr>
        <p:spPr>
          <a:xfrm flipH="false" flipV="false" rot="0">
            <a:off x="13234352" y="8749038"/>
            <a:ext cx="2347662" cy="1018524"/>
          </a:xfrm>
          <a:custGeom>
            <a:avLst/>
            <a:gdLst/>
            <a:ahLst/>
            <a:cxnLst/>
            <a:rect r="r" b="b" t="t" l="l"/>
            <a:pathLst>
              <a:path h="1018524" w="2347662">
                <a:moveTo>
                  <a:pt x="0" y="0"/>
                </a:moveTo>
                <a:lnTo>
                  <a:pt x="2347662" y="0"/>
                </a:lnTo>
                <a:lnTo>
                  <a:pt x="2347662" y="1018524"/>
                </a:lnTo>
                <a:lnTo>
                  <a:pt x="0" y="1018524"/>
                </a:lnTo>
                <a:lnTo>
                  <a:pt x="0" y="0"/>
                </a:lnTo>
                <a:close/>
              </a:path>
            </a:pathLst>
          </a:custGeom>
          <a:blipFill>
            <a:blip r:embed="rId6"/>
            <a:stretch>
              <a:fillRect l="0" t="0" r="0" b="0"/>
            </a:stretch>
          </a:blipFill>
        </p:spPr>
      </p:sp>
      <p:sp>
        <p:nvSpPr>
          <p:cNvPr name="Freeform 32" id="32"/>
          <p:cNvSpPr/>
          <p:nvPr/>
        </p:nvSpPr>
        <p:spPr>
          <a:xfrm flipH="false" flipV="false" rot="0">
            <a:off x="15441938" y="8836865"/>
            <a:ext cx="2295138" cy="813879"/>
          </a:xfrm>
          <a:custGeom>
            <a:avLst/>
            <a:gdLst/>
            <a:ahLst/>
            <a:cxnLst/>
            <a:rect r="r" b="b" t="t" l="l"/>
            <a:pathLst>
              <a:path h="813879" w="2295138">
                <a:moveTo>
                  <a:pt x="0" y="0"/>
                </a:moveTo>
                <a:lnTo>
                  <a:pt x="2295138" y="0"/>
                </a:lnTo>
                <a:lnTo>
                  <a:pt x="2295138" y="813879"/>
                </a:lnTo>
                <a:lnTo>
                  <a:pt x="0" y="813879"/>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DAFLFxaXz_A</dc:identifier>
  <dcterms:modified xsi:type="dcterms:W3CDTF">2011-08-01T06:04:30Z</dcterms:modified>
  <cp:revision>1</cp:revision>
  <dc:title>SISTEM AKUISISI DATA BERBASIS WIRELESS UNTUK EVALUASI EFEK PANAS HIDRASI BETON PADA UMUR AWAL</dc:title>
</cp:coreProperties>
</file>